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4" r:id="rId1"/>
  </p:sldMasterIdLst>
  <p:notesMasterIdLst>
    <p:notesMasterId r:id="rId50"/>
  </p:notesMasterIdLst>
  <p:handoutMasterIdLst>
    <p:handoutMasterId r:id="rId51"/>
  </p:handoutMasterIdLst>
  <p:sldIdLst>
    <p:sldId id="256" r:id="rId2"/>
    <p:sldId id="282" r:id="rId3"/>
    <p:sldId id="283" r:id="rId4"/>
    <p:sldId id="285" r:id="rId5"/>
    <p:sldId id="284" r:id="rId6"/>
    <p:sldId id="286" r:id="rId7"/>
    <p:sldId id="287" r:id="rId8"/>
    <p:sldId id="278" r:id="rId9"/>
    <p:sldId id="320" r:id="rId10"/>
    <p:sldId id="321" r:id="rId11"/>
    <p:sldId id="265" r:id="rId12"/>
    <p:sldId id="292" r:id="rId13"/>
    <p:sldId id="291" r:id="rId14"/>
    <p:sldId id="302" r:id="rId15"/>
    <p:sldId id="303" r:id="rId16"/>
    <p:sldId id="304" r:id="rId17"/>
    <p:sldId id="305" r:id="rId18"/>
    <p:sldId id="306" r:id="rId19"/>
    <p:sldId id="307" r:id="rId20"/>
    <p:sldId id="293" r:id="rId21"/>
    <p:sldId id="309" r:id="rId22"/>
    <p:sldId id="294" r:id="rId23"/>
    <p:sldId id="295" r:id="rId24"/>
    <p:sldId id="272" r:id="rId25"/>
    <p:sldId id="274" r:id="rId26"/>
    <p:sldId id="297" r:id="rId27"/>
    <p:sldId id="298" r:id="rId28"/>
    <p:sldId id="299" r:id="rId29"/>
    <p:sldId id="300" r:id="rId30"/>
    <p:sldId id="270" r:id="rId31"/>
    <p:sldId id="315" r:id="rId32"/>
    <p:sldId id="266" r:id="rId33"/>
    <p:sldId id="312" r:id="rId34"/>
    <p:sldId id="318" r:id="rId35"/>
    <p:sldId id="310" r:id="rId36"/>
    <p:sldId id="311" r:id="rId37"/>
    <p:sldId id="313" r:id="rId38"/>
    <p:sldId id="317" r:id="rId39"/>
    <p:sldId id="259" r:id="rId40"/>
    <p:sldId id="314" r:id="rId41"/>
    <p:sldId id="275" r:id="rId42"/>
    <p:sldId id="319" r:id="rId43"/>
    <p:sldId id="260" r:id="rId44"/>
    <p:sldId id="269" r:id="rId45"/>
    <p:sldId id="271" r:id="rId46"/>
    <p:sldId id="316" r:id="rId47"/>
    <p:sldId id="289" r:id="rId48"/>
    <p:sldId id="290" r:id="rId4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clrMode="bw" frameSlides="1"/>
  <p:clrMru>
    <a:srgbClr val="00B101"/>
    <a:srgbClr val="B555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26"/>
  </p:normalViewPr>
  <p:slideViewPr>
    <p:cSldViewPr snapToGrid="0" snapToObjects="1">
      <p:cViewPr varScale="1">
        <p:scale>
          <a:sx n="121" d="100"/>
          <a:sy n="121" d="100"/>
        </p:scale>
        <p:origin x="1904" y="16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64FE70C-BC41-9E46-966C-4B84A39B2EEF}" type="datetimeFigureOut">
              <a:rPr lang="en-US" smtClean="0"/>
              <a:pPr/>
              <a:t>4/10/24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FF1885C-B1D3-C547-A438-FA1D5823AD38}" type="slidenum">
              <a:rPr lang="en-US" smtClean="0"/>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A03845C-C949-A24C-8A09-B9D780F13B30}" type="datetimeFigureOut">
              <a:rPr lang="en-US" smtClean="0"/>
              <a:pPr/>
              <a:t>4/10/24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364F030-3729-D142-A1F6-87E71096DC9E}"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364F030-3729-D142-A1F6-87E71096DC9E}" type="slidenum">
              <a:rPr lang="en-US" smtClean="0"/>
              <a:pPr/>
              <a:t>12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GB" b="0" i="0" u="none" strike="noStrike" dirty="0">
                <a:solidFill>
                  <a:srgbClr val="000000"/>
                </a:solidFill>
                <a:effectLst/>
                <a:latin typeface="Georgia" panose="02040502050405020303" pitchFamily="18" charset="0"/>
              </a:rPr>
              <a:t>Formerly the town’s major coaching inn, The Angel at Greenhill in Sherborne was acquired in 1865 as a boarding house by Sherborne School. It was re-named ‘The Green’ and its stables turned into senior study rooms. Stripped of its Virginia creeper, the building exists today as private apartments, its 18th-century west front approached by a flight of steps leading to a Tuscan porch.</a:t>
            </a:r>
          </a:p>
          <a:p>
            <a:pPr algn="l" fontAlgn="base"/>
            <a:r>
              <a:rPr lang="en-GB" b="0" i="0" u="none" strike="noStrike" dirty="0">
                <a:solidFill>
                  <a:srgbClr val="000000"/>
                </a:solidFill>
                <a:effectLst/>
                <a:latin typeface="Georgia" panose="02040502050405020303" pitchFamily="18" charset="0"/>
              </a:rPr>
              <a:t>It was here that Thomas Ward Wilson, son of a Lincolnshire clergyman, was housemaster for 25 years </a:t>
            </a:r>
          </a:p>
          <a:p>
            <a:endParaRPr lang="en-US" dirty="0"/>
          </a:p>
        </p:txBody>
      </p:sp>
      <p:sp>
        <p:nvSpPr>
          <p:cNvPr id="4" name="Slide Number Placeholder 3"/>
          <p:cNvSpPr>
            <a:spLocks noGrp="1"/>
          </p:cNvSpPr>
          <p:nvPr>
            <p:ph type="sldNum" sz="quarter" idx="5"/>
          </p:nvPr>
        </p:nvSpPr>
        <p:spPr/>
        <p:txBody>
          <a:bodyPr/>
          <a:lstStyle/>
          <a:p>
            <a:fld id="{6364F030-3729-D142-A1F6-87E71096DC9E}" type="slidenum">
              <a:rPr lang="en-US" smtClean="0"/>
              <a:pPr/>
              <a:t>30</a:t>
            </a:fld>
            <a:endParaRPr lang="en-US"/>
          </a:p>
        </p:txBody>
      </p:sp>
    </p:spTree>
    <p:extLst>
      <p:ext uri="{BB962C8B-B14F-4D97-AF65-F5344CB8AC3E}">
        <p14:creationId xmlns:p14="http://schemas.microsoft.com/office/powerpoint/2010/main" val="5366832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Draw attention to ‘claims’ – male reporter?  Wonder whether a woman reporting this would have called it ‘good-natured heckling’…?  What was Bowden’s role here?  What can we infer from this about the interest of women in MP in women’s suffrage?</a:t>
            </a:r>
          </a:p>
        </p:txBody>
      </p:sp>
      <p:sp>
        <p:nvSpPr>
          <p:cNvPr id="4" name="Slide Number Placeholder 3"/>
          <p:cNvSpPr>
            <a:spLocks noGrp="1"/>
          </p:cNvSpPr>
          <p:nvPr>
            <p:ph type="sldNum" sz="quarter" idx="5"/>
          </p:nvPr>
        </p:nvSpPr>
        <p:spPr/>
        <p:txBody>
          <a:bodyPr/>
          <a:lstStyle/>
          <a:p>
            <a:fld id="{6364F030-3729-D142-A1F6-87E71096DC9E}" type="slidenum">
              <a:rPr lang="en-US" smtClean="0"/>
              <a:pPr/>
              <a:t>32</a:t>
            </a:fld>
            <a:endParaRPr lang="en-US"/>
          </a:p>
        </p:txBody>
      </p:sp>
    </p:spTree>
    <p:extLst>
      <p:ext uri="{BB962C8B-B14F-4D97-AF65-F5344CB8AC3E}">
        <p14:creationId xmlns:p14="http://schemas.microsoft.com/office/powerpoint/2010/main" val="42683120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64F030-3729-D142-A1F6-87E71096DC9E}" type="slidenum">
              <a:rPr lang="en-US" smtClean="0"/>
              <a:pPr/>
              <a:t>41</a:t>
            </a:fld>
            <a:endParaRPr lang="en-US"/>
          </a:p>
        </p:txBody>
      </p:sp>
    </p:spTree>
    <p:extLst>
      <p:ext uri="{BB962C8B-B14F-4D97-AF65-F5344CB8AC3E}">
        <p14:creationId xmlns:p14="http://schemas.microsoft.com/office/powerpoint/2010/main" val="32290154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3" name="Rectangle 22"/>
          <p:cNvSpPr/>
          <p:nvPr/>
        </p:nvSpPr>
        <p:spPr>
          <a:xfrm flipV="1">
            <a:off x="5410182"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4" name="Rectangle 23"/>
          <p:cNvSpPr/>
          <p:nvPr/>
        </p:nvSpPr>
        <p:spPr>
          <a:xfrm flipV="1">
            <a:off x="5410200"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5" name="Rectangle 24"/>
          <p:cNvSpPr/>
          <p:nvPr/>
        </p:nvSpPr>
        <p:spPr>
          <a:xfrm flipV="1">
            <a:off x="5410200"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6" name="Rectangle 25"/>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Rectangle 26"/>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0" name="Rounded Rectangle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1" name="Rounded Rectangle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Rectangle 6"/>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0" y="3675527"/>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kumimoji="0" lang="en-GB"/>
              <a:t>Click to edit Master title style</a:t>
            </a:r>
            <a:endParaRPr kumimoji="0" lang="en-US"/>
          </a:p>
        </p:txBody>
      </p:sp>
      <p:sp>
        <p:nvSpPr>
          <p:cNvPr id="9" name="Subtitle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GB"/>
              <a:t>Click to edit Master subtitle style</a:t>
            </a:r>
            <a:endParaRPr kumimoji="0" lang="en-US"/>
          </a:p>
        </p:txBody>
      </p:sp>
      <p:sp>
        <p:nvSpPr>
          <p:cNvPr id="28" name="Date Placeholder 27"/>
          <p:cNvSpPr>
            <a:spLocks noGrp="1"/>
          </p:cNvSpPr>
          <p:nvPr>
            <p:ph type="dt" sz="half" idx="10"/>
          </p:nvPr>
        </p:nvSpPr>
        <p:spPr>
          <a:xfrm>
            <a:off x="6705600" y="4206240"/>
            <a:ext cx="960120" cy="457200"/>
          </a:xfrm>
        </p:spPr>
        <p:txBody>
          <a:bodyPr/>
          <a:lstStyle/>
          <a:p>
            <a:fld id="{07B06EE4-EBBD-E04B-80E6-BF1BE3563BBD}" type="datetimeFigureOut">
              <a:rPr lang="en-US" smtClean="0"/>
              <a:pPr/>
              <a:t>4/10/24</a:t>
            </a:fld>
            <a:endParaRPr lang="en-US"/>
          </a:p>
        </p:txBody>
      </p:sp>
      <p:sp>
        <p:nvSpPr>
          <p:cNvPr id="17" name="Footer Placeholder 16"/>
          <p:cNvSpPr>
            <a:spLocks noGrp="1"/>
          </p:cNvSpPr>
          <p:nvPr>
            <p:ph type="ftr" sz="quarter" idx="11"/>
          </p:nvPr>
        </p:nvSpPr>
        <p:spPr>
          <a:xfrm>
            <a:off x="5410200" y="4205288"/>
            <a:ext cx="1295400" cy="457200"/>
          </a:xfrm>
        </p:spPr>
        <p:txBody>
          <a:bodyPr/>
          <a:lstStyle/>
          <a:p>
            <a:endParaRPr lang="en-US"/>
          </a:p>
        </p:txBody>
      </p:sp>
      <p:sp>
        <p:nvSpPr>
          <p:cNvPr id="29" name="Slide Number Placeholder 28"/>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fld id="{150E8ED7-178C-6047-A313-856891042DC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GB"/>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GB"/>
              <a:t>Click to edit Master text styles</a:t>
            </a:r>
          </a:p>
          <a:p>
            <a:pPr lvl="1" eaLnBrk="1" latinLnBrk="0" hangingPunct="1"/>
            <a:r>
              <a:rPr lang="en-GB"/>
              <a:t>Second level</a:t>
            </a:r>
          </a:p>
          <a:p>
            <a:pPr lvl="2" eaLnBrk="1" latinLnBrk="0" hangingPunct="1"/>
            <a:r>
              <a:rPr lang="en-GB"/>
              <a:t>Third level</a:t>
            </a:r>
          </a:p>
          <a:p>
            <a:pPr lvl="3" eaLnBrk="1" latinLnBrk="0" hangingPunct="1"/>
            <a:r>
              <a:rPr lang="en-GB"/>
              <a:t>Fourth level</a:t>
            </a:r>
          </a:p>
          <a:p>
            <a:pPr lvl="4" eaLnBrk="1" latinLnBrk="0" hangingPunct="1"/>
            <a:r>
              <a:rPr lang="en-GB"/>
              <a:t>Fifth level</a:t>
            </a:r>
            <a:endParaRPr kumimoji="0" lang="en-US"/>
          </a:p>
        </p:txBody>
      </p:sp>
      <p:sp>
        <p:nvSpPr>
          <p:cNvPr id="4" name="Date Placeholder 3"/>
          <p:cNvSpPr>
            <a:spLocks noGrp="1"/>
          </p:cNvSpPr>
          <p:nvPr>
            <p:ph type="dt" sz="half" idx="10"/>
          </p:nvPr>
        </p:nvSpPr>
        <p:spPr/>
        <p:txBody>
          <a:bodyPr/>
          <a:lstStyle/>
          <a:p>
            <a:fld id="{07B06EE4-EBBD-E04B-80E6-BF1BE3563BBD}" type="datetimeFigureOut">
              <a:rPr lang="en-US" smtClean="0"/>
              <a:pPr/>
              <a:t>4/10/24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0E8ED7-178C-6047-A313-856891042DC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1143000"/>
            <a:ext cx="1905000" cy="5486400"/>
          </a:xfrm>
        </p:spPr>
        <p:txBody>
          <a:bodyPr vert="eaVert"/>
          <a:lstStyle/>
          <a:p>
            <a:r>
              <a:rPr kumimoji="0" lang="en-GB"/>
              <a:t>Click to edit Master title style</a:t>
            </a:r>
            <a:endParaRPr kumimoji="0" lang="en-US"/>
          </a:p>
        </p:txBody>
      </p:sp>
      <p:sp>
        <p:nvSpPr>
          <p:cNvPr id="3" name="Vertical Text Placeholder 2"/>
          <p:cNvSpPr>
            <a:spLocks noGrp="1"/>
          </p:cNvSpPr>
          <p:nvPr>
            <p:ph type="body" orient="vert" idx="1"/>
          </p:nvPr>
        </p:nvSpPr>
        <p:spPr>
          <a:xfrm>
            <a:off x="457200" y="1143000"/>
            <a:ext cx="6248400" cy="5486400"/>
          </a:xfrm>
        </p:spPr>
        <p:txBody>
          <a:bodyPr vert="eaVert"/>
          <a:lstStyle/>
          <a:p>
            <a:pPr lvl="0" eaLnBrk="1" latinLnBrk="0" hangingPunct="1"/>
            <a:r>
              <a:rPr lang="en-GB"/>
              <a:t>Click to edit Master text styles</a:t>
            </a:r>
          </a:p>
          <a:p>
            <a:pPr lvl="1" eaLnBrk="1" latinLnBrk="0" hangingPunct="1"/>
            <a:r>
              <a:rPr lang="en-GB"/>
              <a:t>Second level</a:t>
            </a:r>
          </a:p>
          <a:p>
            <a:pPr lvl="2" eaLnBrk="1" latinLnBrk="0" hangingPunct="1"/>
            <a:r>
              <a:rPr lang="en-GB"/>
              <a:t>Third level</a:t>
            </a:r>
          </a:p>
          <a:p>
            <a:pPr lvl="3" eaLnBrk="1" latinLnBrk="0" hangingPunct="1"/>
            <a:r>
              <a:rPr lang="en-GB"/>
              <a:t>Fourth level</a:t>
            </a:r>
          </a:p>
          <a:p>
            <a:pPr lvl="4" eaLnBrk="1" latinLnBrk="0" hangingPunct="1"/>
            <a:r>
              <a:rPr lang="en-GB"/>
              <a:t>Fifth level</a:t>
            </a:r>
            <a:endParaRPr kumimoji="0" lang="en-US"/>
          </a:p>
        </p:txBody>
      </p:sp>
      <p:sp>
        <p:nvSpPr>
          <p:cNvPr id="4" name="Date Placeholder 3"/>
          <p:cNvSpPr>
            <a:spLocks noGrp="1"/>
          </p:cNvSpPr>
          <p:nvPr>
            <p:ph type="dt" sz="half" idx="10"/>
          </p:nvPr>
        </p:nvSpPr>
        <p:spPr/>
        <p:txBody>
          <a:bodyPr/>
          <a:lstStyle/>
          <a:p>
            <a:fld id="{07B06EE4-EBBD-E04B-80E6-BF1BE3563BBD}" type="datetimeFigureOut">
              <a:rPr lang="en-US" smtClean="0"/>
              <a:pPr/>
              <a:t>4/10/24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0E8ED7-178C-6047-A313-856891042DC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GB"/>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GB"/>
              <a:t>Click to edit Master text styles</a:t>
            </a:r>
          </a:p>
          <a:p>
            <a:pPr lvl="1" eaLnBrk="1" latinLnBrk="0" hangingPunct="1"/>
            <a:r>
              <a:rPr lang="en-GB"/>
              <a:t>Second level</a:t>
            </a:r>
          </a:p>
          <a:p>
            <a:pPr lvl="2" eaLnBrk="1" latinLnBrk="0" hangingPunct="1"/>
            <a:r>
              <a:rPr lang="en-GB"/>
              <a:t>Third level</a:t>
            </a:r>
          </a:p>
          <a:p>
            <a:pPr lvl="3" eaLnBrk="1" latinLnBrk="0" hangingPunct="1"/>
            <a:r>
              <a:rPr lang="en-GB"/>
              <a:t>Fourth level</a:t>
            </a:r>
          </a:p>
          <a:p>
            <a:pPr lvl="4" eaLnBrk="1" latinLnBrk="0" hangingPunct="1"/>
            <a:r>
              <a:rPr lang="en-GB"/>
              <a:t>Fifth level</a:t>
            </a:r>
            <a:endParaRPr kumimoji="0" lang="en-US"/>
          </a:p>
        </p:txBody>
      </p:sp>
      <p:sp>
        <p:nvSpPr>
          <p:cNvPr id="4" name="Date Placeholder 3"/>
          <p:cNvSpPr>
            <a:spLocks noGrp="1"/>
          </p:cNvSpPr>
          <p:nvPr>
            <p:ph type="dt" sz="half" idx="10"/>
          </p:nvPr>
        </p:nvSpPr>
        <p:spPr/>
        <p:txBody>
          <a:bodyPr/>
          <a:lstStyle/>
          <a:p>
            <a:fld id="{07B06EE4-EBBD-E04B-80E6-BF1BE3563BBD}" type="datetimeFigureOut">
              <a:rPr lang="en-US" smtClean="0"/>
              <a:pPr/>
              <a:t>4/10/24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0E8ED7-178C-6047-A313-856891042DC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en-GB"/>
              <a:t>Click to edit Master title style</a:t>
            </a:r>
            <a:endParaRPr kumimoji="0" lang="en-US"/>
          </a:p>
        </p:txBody>
      </p:sp>
      <p:sp>
        <p:nvSpPr>
          <p:cNvPr id="3" name="Text Placeholder 2"/>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GB"/>
              <a:t>Click to edit Master text styles</a:t>
            </a:r>
          </a:p>
        </p:txBody>
      </p:sp>
      <p:sp>
        <p:nvSpPr>
          <p:cNvPr id="4" name="Date Placeholder 3"/>
          <p:cNvSpPr>
            <a:spLocks noGrp="1"/>
          </p:cNvSpPr>
          <p:nvPr>
            <p:ph type="dt" sz="half" idx="10"/>
          </p:nvPr>
        </p:nvSpPr>
        <p:spPr/>
        <p:txBody>
          <a:bodyPr/>
          <a:lstStyle/>
          <a:p>
            <a:fld id="{07B06EE4-EBBD-E04B-80E6-BF1BE3563BBD}" type="datetimeFigureOut">
              <a:rPr lang="en-US" smtClean="0"/>
              <a:pPr/>
              <a:t>4/10/24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0E8ED7-178C-6047-A313-856891042DC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GB"/>
              <a:t>Click to edit Master title style</a:t>
            </a:r>
            <a:endParaRPr kumimoji="0" lang="en-US"/>
          </a:p>
        </p:txBody>
      </p:sp>
      <p:sp>
        <p:nvSpPr>
          <p:cNvPr id="3" name="Content Placeholder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GB"/>
              <a:t>Click to edit Master text styles</a:t>
            </a:r>
          </a:p>
          <a:p>
            <a:pPr lvl="1" eaLnBrk="1" latinLnBrk="0" hangingPunct="1"/>
            <a:r>
              <a:rPr lang="en-GB"/>
              <a:t>Second level</a:t>
            </a:r>
          </a:p>
          <a:p>
            <a:pPr lvl="2" eaLnBrk="1" latinLnBrk="0" hangingPunct="1"/>
            <a:r>
              <a:rPr lang="en-GB"/>
              <a:t>Third level</a:t>
            </a:r>
          </a:p>
          <a:p>
            <a:pPr lvl="3" eaLnBrk="1" latinLnBrk="0" hangingPunct="1"/>
            <a:r>
              <a:rPr lang="en-GB"/>
              <a:t>Fourth level</a:t>
            </a:r>
          </a:p>
          <a:p>
            <a:pPr lvl="4" eaLnBrk="1" latinLnBrk="0" hangingPunct="1"/>
            <a:r>
              <a:rPr lang="en-GB"/>
              <a:t>Fifth level</a:t>
            </a:r>
            <a:endParaRPr kumimoji="0" lang="en-US"/>
          </a:p>
        </p:txBody>
      </p:sp>
      <p:sp>
        <p:nvSpPr>
          <p:cNvPr id="4" name="Content Placeholder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GB"/>
              <a:t>Click to edit Master text styles</a:t>
            </a:r>
          </a:p>
          <a:p>
            <a:pPr lvl="1" eaLnBrk="1" latinLnBrk="0" hangingPunct="1"/>
            <a:r>
              <a:rPr lang="en-GB"/>
              <a:t>Second level</a:t>
            </a:r>
          </a:p>
          <a:p>
            <a:pPr lvl="2" eaLnBrk="1" latinLnBrk="0" hangingPunct="1"/>
            <a:r>
              <a:rPr lang="en-GB"/>
              <a:t>Third level</a:t>
            </a:r>
          </a:p>
          <a:p>
            <a:pPr lvl="3" eaLnBrk="1" latinLnBrk="0" hangingPunct="1"/>
            <a:r>
              <a:rPr lang="en-GB"/>
              <a:t>Fourth level</a:t>
            </a:r>
          </a:p>
          <a:p>
            <a:pPr lvl="4" eaLnBrk="1" latinLnBrk="0" hangingPunct="1"/>
            <a:r>
              <a:rPr lang="en-GB"/>
              <a:t>Fifth level</a:t>
            </a:r>
            <a:endParaRPr kumimoji="0" lang="en-US"/>
          </a:p>
        </p:txBody>
      </p:sp>
      <p:sp>
        <p:nvSpPr>
          <p:cNvPr id="5" name="Date Placeholder 4"/>
          <p:cNvSpPr>
            <a:spLocks noGrp="1"/>
          </p:cNvSpPr>
          <p:nvPr>
            <p:ph type="dt" sz="half" idx="10"/>
          </p:nvPr>
        </p:nvSpPr>
        <p:spPr/>
        <p:txBody>
          <a:bodyPr/>
          <a:lstStyle/>
          <a:p>
            <a:fld id="{07B06EE4-EBBD-E04B-80E6-BF1BE3563BBD}" type="datetimeFigureOut">
              <a:rPr lang="en-US" smtClean="0"/>
              <a:pPr/>
              <a:t>4/10/24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0E8ED7-178C-6047-A313-856891042DC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1000" y="1143000"/>
            <a:ext cx="8382000" cy="1069848"/>
          </a:xfrm>
        </p:spPr>
        <p:txBody>
          <a:bodyPr anchor="ctr"/>
          <a:lstStyle>
            <a:lvl1pPr>
              <a:defRPr sz="4000" b="0" i="0" cap="none" baseline="0"/>
            </a:lvl1pPr>
          </a:lstStyle>
          <a:p>
            <a:r>
              <a:rPr kumimoji="0" lang="en-GB"/>
              <a:t>Click to edit Master title style</a:t>
            </a:r>
            <a:endParaRPr kumimoji="0" lang="en-US"/>
          </a:p>
        </p:txBody>
      </p:sp>
      <p:sp>
        <p:nvSpPr>
          <p:cNvPr id="3" name="Text Placeholder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GB"/>
              <a:t>Click to edit Master text styles</a:t>
            </a:r>
          </a:p>
        </p:txBody>
      </p:sp>
      <p:sp>
        <p:nvSpPr>
          <p:cNvPr id="4" name="Text Placeholder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GB"/>
              <a:t>Click to edit Master text styles</a:t>
            </a:r>
          </a:p>
        </p:txBody>
      </p:sp>
      <p:sp>
        <p:nvSpPr>
          <p:cNvPr id="5" name="Content Placeholder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GB"/>
              <a:t>Click to edit Master text styles</a:t>
            </a:r>
          </a:p>
          <a:p>
            <a:pPr lvl="1" eaLnBrk="1" latinLnBrk="0" hangingPunct="1"/>
            <a:r>
              <a:rPr lang="en-GB"/>
              <a:t>Second level</a:t>
            </a:r>
          </a:p>
          <a:p>
            <a:pPr lvl="2" eaLnBrk="1" latinLnBrk="0" hangingPunct="1"/>
            <a:r>
              <a:rPr lang="en-GB"/>
              <a:t>Third level</a:t>
            </a:r>
          </a:p>
          <a:p>
            <a:pPr lvl="3" eaLnBrk="1" latinLnBrk="0" hangingPunct="1"/>
            <a:r>
              <a:rPr lang="en-GB"/>
              <a:t>Fourth level</a:t>
            </a:r>
          </a:p>
          <a:p>
            <a:pPr lvl="4" eaLnBrk="1" latinLnBrk="0" hangingPunct="1"/>
            <a:r>
              <a:rPr lang="en-GB"/>
              <a:t>Fifth level</a:t>
            </a:r>
            <a:endParaRPr kumimoji="0" lang="en-US"/>
          </a:p>
        </p:txBody>
      </p:sp>
      <p:sp>
        <p:nvSpPr>
          <p:cNvPr id="6" name="Content Placeholder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GB"/>
              <a:t>Click to edit Master text styles</a:t>
            </a:r>
          </a:p>
          <a:p>
            <a:pPr lvl="1" eaLnBrk="1" latinLnBrk="0" hangingPunct="1"/>
            <a:r>
              <a:rPr lang="en-GB"/>
              <a:t>Second level</a:t>
            </a:r>
          </a:p>
          <a:p>
            <a:pPr lvl="2" eaLnBrk="1" latinLnBrk="0" hangingPunct="1"/>
            <a:r>
              <a:rPr lang="en-GB"/>
              <a:t>Third level</a:t>
            </a:r>
          </a:p>
          <a:p>
            <a:pPr lvl="3" eaLnBrk="1" latinLnBrk="0" hangingPunct="1"/>
            <a:r>
              <a:rPr lang="en-GB"/>
              <a:t>Fourth level</a:t>
            </a:r>
          </a:p>
          <a:p>
            <a:pPr lvl="4" eaLnBrk="1" latinLnBrk="0" hangingPunct="1"/>
            <a:r>
              <a:rPr lang="en-GB"/>
              <a:t>Fifth level</a:t>
            </a:r>
            <a:endParaRPr kumimoji="0" lang="en-US"/>
          </a:p>
        </p:txBody>
      </p:sp>
      <p:sp>
        <p:nvSpPr>
          <p:cNvPr id="26" name="Date Placeholder 25"/>
          <p:cNvSpPr>
            <a:spLocks noGrp="1"/>
          </p:cNvSpPr>
          <p:nvPr>
            <p:ph type="dt" sz="half" idx="10"/>
          </p:nvPr>
        </p:nvSpPr>
        <p:spPr/>
        <p:txBody>
          <a:bodyPr rtlCol="0"/>
          <a:lstStyle/>
          <a:p>
            <a:fld id="{07B06EE4-EBBD-E04B-80E6-BF1BE3563BBD}" type="datetimeFigureOut">
              <a:rPr lang="en-US" smtClean="0"/>
              <a:pPr/>
              <a:t>4/10/24</a:t>
            </a:fld>
            <a:endParaRPr lang="en-US"/>
          </a:p>
        </p:txBody>
      </p:sp>
      <p:sp>
        <p:nvSpPr>
          <p:cNvPr id="27" name="Slide Number Placeholder 26"/>
          <p:cNvSpPr>
            <a:spLocks noGrp="1"/>
          </p:cNvSpPr>
          <p:nvPr>
            <p:ph type="sldNum" sz="quarter" idx="11"/>
          </p:nvPr>
        </p:nvSpPr>
        <p:spPr/>
        <p:txBody>
          <a:bodyPr rtlCol="0"/>
          <a:lstStyle/>
          <a:p>
            <a:fld id="{150E8ED7-178C-6047-A313-856891042DC6}" type="slidenum">
              <a:rPr lang="en-US" smtClean="0"/>
              <a:pPr/>
              <a:t>‹#›</a:t>
            </a:fld>
            <a:endParaRPr lang="en-US"/>
          </a:p>
        </p:txBody>
      </p:sp>
      <p:sp>
        <p:nvSpPr>
          <p:cNvPr id="28" name="Footer Placeholder 27"/>
          <p:cNvSpPr>
            <a:spLocks noGrp="1"/>
          </p:cNvSpPr>
          <p:nvPr>
            <p:ph type="ftr" sz="quarter" idx="12"/>
          </p:nvPr>
        </p:nvSpPr>
        <p:spPr/>
        <p:txBody>
          <a:bodyPr rtlCol="0"/>
          <a:lstStyle/>
          <a:p>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en-GB"/>
              <a:t>Click to edit Master title style</a:t>
            </a:r>
            <a:endParaRPr kumimoji="0" lang="en-US"/>
          </a:p>
        </p:txBody>
      </p:sp>
      <p:sp>
        <p:nvSpPr>
          <p:cNvPr id="3" name="Date Placeholder 2"/>
          <p:cNvSpPr>
            <a:spLocks noGrp="1"/>
          </p:cNvSpPr>
          <p:nvPr>
            <p:ph type="dt" sz="half" idx="10"/>
          </p:nvPr>
        </p:nvSpPr>
        <p:spPr>
          <a:xfrm>
            <a:off x="6583680" y="612648"/>
            <a:ext cx="957264" cy="457200"/>
          </a:xfrm>
        </p:spPr>
        <p:txBody>
          <a:bodyPr/>
          <a:lstStyle/>
          <a:p>
            <a:fld id="{07B06EE4-EBBD-E04B-80E6-BF1BE3563BBD}" type="datetimeFigureOut">
              <a:rPr lang="en-US" smtClean="0"/>
              <a:pPr/>
              <a:t>4/10/24</a:t>
            </a:fld>
            <a:endParaRPr lang="en-US"/>
          </a:p>
        </p:txBody>
      </p:sp>
      <p:sp>
        <p:nvSpPr>
          <p:cNvPr id="4" name="Footer Placeholder 3"/>
          <p:cNvSpPr>
            <a:spLocks noGrp="1"/>
          </p:cNvSpPr>
          <p:nvPr>
            <p:ph type="ftr" sz="quarter" idx="11"/>
          </p:nvPr>
        </p:nvSpPr>
        <p:spPr>
          <a:xfrm>
            <a:off x="5257800" y="612648"/>
            <a:ext cx="1325880" cy="457200"/>
          </a:xfrm>
        </p:spPr>
        <p:txBody>
          <a:bodyPr/>
          <a:lstStyle/>
          <a:p>
            <a:endParaRPr lang="en-US"/>
          </a:p>
        </p:txBody>
      </p:sp>
      <p:sp>
        <p:nvSpPr>
          <p:cNvPr id="5" name="Slide Number Placeholder 4"/>
          <p:cNvSpPr>
            <a:spLocks noGrp="1"/>
          </p:cNvSpPr>
          <p:nvPr>
            <p:ph type="sldNum" sz="quarter" idx="12"/>
          </p:nvPr>
        </p:nvSpPr>
        <p:spPr>
          <a:xfrm>
            <a:off x="8174736" y="2272"/>
            <a:ext cx="762000" cy="365760"/>
          </a:xfrm>
        </p:spPr>
        <p:txBody>
          <a:bodyPr/>
          <a:lstStyle/>
          <a:p>
            <a:fld id="{150E8ED7-178C-6047-A313-856891042DC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B06EE4-EBBD-E04B-80E6-BF1BE3563BBD}" type="datetimeFigureOut">
              <a:rPr lang="en-US" smtClean="0"/>
              <a:pPr/>
              <a:t>4/10/24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50E8ED7-178C-6047-A313-856891042DC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496" y="1101970"/>
            <a:ext cx="3383280" cy="877824"/>
          </a:xfrm>
        </p:spPr>
        <p:txBody>
          <a:bodyPr anchor="b"/>
          <a:lstStyle>
            <a:lvl1pPr algn="l">
              <a:buNone/>
              <a:defRPr sz="1800" b="1"/>
            </a:lvl1pPr>
          </a:lstStyle>
          <a:p>
            <a:r>
              <a:rPr kumimoji="0" lang="en-GB"/>
              <a:t>Click to edit Master title style</a:t>
            </a:r>
            <a:endParaRPr kumimoji="0" lang="en-US"/>
          </a:p>
        </p:txBody>
      </p:sp>
      <p:sp>
        <p:nvSpPr>
          <p:cNvPr id="3" name="Text Placeholder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GB"/>
              <a:t>Click to edit Master text styles</a:t>
            </a:r>
          </a:p>
        </p:txBody>
      </p:sp>
      <p:sp>
        <p:nvSpPr>
          <p:cNvPr id="4" name="Content Placeholder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en-GB"/>
              <a:t>Click to edit Master text styles</a:t>
            </a:r>
          </a:p>
          <a:p>
            <a:pPr lvl="1" eaLnBrk="1" latinLnBrk="0" hangingPunct="1"/>
            <a:r>
              <a:rPr lang="en-GB"/>
              <a:t>Second level</a:t>
            </a:r>
          </a:p>
          <a:p>
            <a:pPr lvl="2" eaLnBrk="1" latinLnBrk="0" hangingPunct="1"/>
            <a:r>
              <a:rPr lang="en-GB"/>
              <a:t>Third level</a:t>
            </a:r>
          </a:p>
          <a:p>
            <a:pPr lvl="3" eaLnBrk="1" latinLnBrk="0" hangingPunct="1"/>
            <a:r>
              <a:rPr lang="en-GB"/>
              <a:t>Fourth level</a:t>
            </a:r>
          </a:p>
          <a:p>
            <a:pPr lvl="4" eaLnBrk="1" latinLnBrk="0" hangingPunct="1"/>
            <a:r>
              <a:rPr lang="en-GB"/>
              <a:t>Fifth level</a:t>
            </a:r>
            <a:endParaRPr kumimoji="0" lang="en-US"/>
          </a:p>
        </p:txBody>
      </p:sp>
      <p:sp>
        <p:nvSpPr>
          <p:cNvPr id="5" name="Date Placeholder 4"/>
          <p:cNvSpPr>
            <a:spLocks noGrp="1"/>
          </p:cNvSpPr>
          <p:nvPr>
            <p:ph type="dt" sz="half" idx="10"/>
          </p:nvPr>
        </p:nvSpPr>
        <p:spPr/>
        <p:txBody>
          <a:bodyPr/>
          <a:lstStyle/>
          <a:p>
            <a:fld id="{07B06EE4-EBBD-E04B-80E6-BF1BE3563BBD}" type="datetimeFigureOut">
              <a:rPr lang="en-US" smtClean="0"/>
              <a:pPr/>
              <a:t>4/10/24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0E8ED7-178C-6047-A313-856891042DC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kumimoji="0" lang="en-GB"/>
              <a:t>Click to edit Master title style</a:t>
            </a:r>
            <a:endParaRPr kumimoji="0" lang="en-US"/>
          </a:p>
        </p:txBody>
      </p:sp>
      <p:sp>
        <p:nvSpPr>
          <p:cNvPr id="3" name="Picture Placeholder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en-GB"/>
              <a:t>Click icon to add picture</a:t>
            </a:r>
            <a:endParaRPr kumimoji="0" lang="en-US" dirty="0"/>
          </a:p>
        </p:txBody>
      </p:sp>
      <p:sp>
        <p:nvSpPr>
          <p:cNvPr id="4" name="Text Placeholder 3"/>
          <p:cNvSpPr>
            <a:spLocks noGrp="1"/>
          </p:cNvSpPr>
          <p:nvPr>
            <p:ph type="body" sz="half" idx="2"/>
          </p:nvPr>
        </p:nvSpPr>
        <p:spPr>
          <a:xfrm>
            <a:off x="6088443" y="3274308"/>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GB"/>
              <a:t>Click to edit Master text styles</a:t>
            </a:r>
          </a:p>
        </p:txBody>
      </p:sp>
      <p:sp>
        <p:nvSpPr>
          <p:cNvPr id="5" name="Date Placeholder 4"/>
          <p:cNvSpPr>
            <a:spLocks noGrp="1"/>
          </p:cNvSpPr>
          <p:nvPr>
            <p:ph type="dt" sz="half" idx="10"/>
          </p:nvPr>
        </p:nvSpPr>
        <p:spPr/>
        <p:txBody>
          <a:bodyPr/>
          <a:lstStyle/>
          <a:p>
            <a:fld id="{07B06EE4-EBBD-E04B-80E6-BF1BE3563BBD}" type="datetimeFigureOut">
              <a:rPr lang="en-US" smtClean="0"/>
              <a:pPr/>
              <a:t>4/10/24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0E8ED7-178C-6047-A313-856891042DC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8" name="Rectangle 27"/>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Rectangle 28"/>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0" name="Rectangle 29"/>
          <p:cNvSpPr/>
          <p:nvPr/>
        </p:nvSpPr>
        <p:spPr>
          <a:xfrm>
            <a:off x="0" y="308276"/>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1" name="Rectangle 30"/>
          <p:cNvSpPr/>
          <p:nvPr/>
        </p:nvSpPr>
        <p:spPr>
          <a:xfrm flipV="1">
            <a:off x="5410182" y="360246"/>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flipV="1">
            <a:off x="5410200" y="44011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3" name="Rounded Rectangle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4" name="Rounded Rectangle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5" name="Rectangle 34"/>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6" name="Rectangle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7" name="Rectangle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8" name="Rectangle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9" name="Rectangle 38"/>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0" name="Rectangle 39"/>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Title Placeholder 21"/>
          <p:cNvSpPr>
            <a:spLocks noGrp="1"/>
          </p:cNvSpPr>
          <p:nvPr>
            <p:ph type="title"/>
          </p:nvPr>
        </p:nvSpPr>
        <p:spPr>
          <a:xfrm>
            <a:off x="457200" y="1143000"/>
            <a:ext cx="8229600" cy="1066800"/>
          </a:xfrm>
          <a:prstGeom prst="rect">
            <a:avLst/>
          </a:prstGeom>
        </p:spPr>
        <p:txBody>
          <a:bodyPr vert="horz" anchor="ctr">
            <a:normAutofit/>
          </a:bodyPr>
          <a:lstStyle/>
          <a:p>
            <a:r>
              <a:rPr kumimoji="0" lang="en-GB"/>
              <a:t>Click to edit Master title style</a:t>
            </a:r>
            <a:endParaRPr kumimoji="0" lang="en-US"/>
          </a:p>
        </p:txBody>
      </p:sp>
      <p:sp>
        <p:nvSpPr>
          <p:cNvPr id="13" name="Text Placeholder 12"/>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en-GB"/>
              <a:t>Click to edit Master text styles</a:t>
            </a:r>
          </a:p>
          <a:p>
            <a:pPr lvl="1" eaLnBrk="1" latinLnBrk="0" hangingPunct="1"/>
            <a:r>
              <a:rPr kumimoji="0" lang="en-GB"/>
              <a:t>Second level</a:t>
            </a:r>
          </a:p>
          <a:p>
            <a:pPr lvl="2" eaLnBrk="1" latinLnBrk="0" hangingPunct="1"/>
            <a:r>
              <a:rPr kumimoji="0" lang="en-GB"/>
              <a:t>Third level</a:t>
            </a:r>
          </a:p>
          <a:p>
            <a:pPr lvl="3" eaLnBrk="1" latinLnBrk="0" hangingPunct="1"/>
            <a:r>
              <a:rPr kumimoji="0" lang="en-GB"/>
              <a:t>Fourth level</a:t>
            </a:r>
          </a:p>
          <a:p>
            <a:pPr lvl="4" eaLnBrk="1" latinLnBrk="0" hangingPunct="1"/>
            <a:r>
              <a:rPr kumimoji="0" lang="en-GB"/>
              <a:t>Fifth level</a:t>
            </a:r>
            <a:endParaRPr kumimoji="0" lang="en-US"/>
          </a:p>
        </p:txBody>
      </p:sp>
      <p:sp>
        <p:nvSpPr>
          <p:cNvPr id="14" name="Date Placeholder 13"/>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fld id="{07B06EE4-EBBD-E04B-80E6-BF1BE3563BBD}" type="datetimeFigureOut">
              <a:rPr lang="en-US" smtClean="0"/>
              <a:pPr/>
              <a:t>4/10/24</a:t>
            </a:fld>
            <a:endParaRPr lang="en-US"/>
          </a:p>
        </p:txBody>
      </p:sp>
      <p:sp>
        <p:nvSpPr>
          <p:cNvPr id="3" name="Footer Placeholder 2"/>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endParaRPr lang="en-US"/>
          </a:p>
        </p:txBody>
      </p:sp>
      <p:sp>
        <p:nvSpPr>
          <p:cNvPr id="23" name="Slide Number Placeholder 22"/>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fld id="{150E8ED7-178C-6047-A313-856891042DC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6.tiff"/><Relationship Id="rId4" Type="http://schemas.openxmlformats.org/officeDocument/2006/relationships/image" Target="../media/image35.tiff"/></Relationships>
</file>

<file path=ppt/slides/_rels/slide3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1.tif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88500"/>
            <a:ext cx="7772400" cy="1156554"/>
          </a:xfrm>
        </p:spPr>
        <p:txBody>
          <a:bodyPr>
            <a:normAutofit fontScale="90000"/>
          </a:bodyPr>
          <a:lstStyle/>
          <a:p>
            <a:pPr algn="ctr"/>
            <a:r>
              <a:rPr lang="en-US" dirty="0">
                <a:solidFill>
                  <a:srgbClr val="00B101"/>
                </a:solidFill>
                <a:latin typeface="+mn-lt"/>
              </a:rPr>
              <a:t>Loyalty</a:t>
            </a:r>
            <a:r>
              <a:rPr lang="en-US" dirty="0">
                <a:latin typeface="+mn-lt"/>
              </a:rPr>
              <a:t>, dignity and </a:t>
            </a:r>
            <a:r>
              <a:rPr lang="en-US" dirty="0">
                <a:solidFill>
                  <a:srgbClr val="B555FF"/>
                </a:solidFill>
                <a:latin typeface="+mn-lt"/>
              </a:rPr>
              <a:t>hope</a:t>
            </a:r>
            <a:r>
              <a:rPr lang="en-US" dirty="0">
                <a:latin typeface="+mn-lt"/>
              </a:rPr>
              <a:t>: </a:t>
            </a:r>
            <a:br>
              <a:rPr lang="en-US" dirty="0">
                <a:latin typeface="+mn-lt"/>
              </a:rPr>
            </a:br>
            <a:r>
              <a:rPr lang="en-US" dirty="0">
                <a:latin typeface="+mn-lt"/>
              </a:rPr>
              <a:t>The Local Suffrage Movement</a:t>
            </a:r>
          </a:p>
        </p:txBody>
      </p:sp>
      <p:sp>
        <p:nvSpPr>
          <p:cNvPr id="3" name="Subtitle 2"/>
          <p:cNvSpPr>
            <a:spLocks noGrp="1"/>
          </p:cNvSpPr>
          <p:nvPr>
            <p:ph type="subTitle" idx="1"/>
          </p:nvPr>
        </p:nvSpPr>
        <p:spPr>
          <a:xfrm>
            <a:off x="4209143" y="1387582"/>
            <a:ext cx="4934858" cy="5470418"/>
          </a:xfrm>
        </p:spPr>
        <p:txBody>
          <a:bodyPr>
            <a:normAutofit lnSpcReduction="10000"/>
          </a:bodyPr>
          <a:lstStyle/>
          <a:p>
            <a:pPr algn="ctr"/>
            <a:endParaRPr lang="en-US" sz="3000" dirty="0">
              <a:solidFill>
                <a:schemeClr val="bg1"/>
              </a:solidFill>
            </a:endParaRPr>
          </a:p>
          <a:p>
            <a:pPr algn="ctr"/>
            <a:r>
              <a:rPr lang="en-US" sz="3000" dirty="0" err="1">
                <a:solidFill>
                  <a:schemeClr val="bg1"/>
                </a:solidFill>
              </a:rPr>
              <a:t>Milborne</a:t>
            </a:r>
            <a:r>
              <a:rPr lang="en-US" sz="3000" dirty="0">
                <a:solidFill>
                  <a:schemeClr val="bg1"/>
                </a:solidFill>
              </a:rPr>
              <a:t> Port </a:t>
            </a:r>
          </a:p>
          <a:p>
            <a:pPr algn="ctr"/>
            <a:r>
              <a:rPr lang="en-US" sz="2900" dirty="0">
                <a:solidFill>
                  <a:schemeClr val="bg1"/>
                </a:solidFill>
              </a:rPr>
              <a:t>Heritage and History Group</a:t>
            </a:r>
          </a:p>
          <a:p>
            <a:pPr algn="ctr"/>
            <a:r>
              <a:rPr lang="en-US" sz="3000" dirty="0">
                <a:solidFill>
                  <a:schemeClr val="bg1"/>
                </a:solidFill>
              </a:rPr>
              <a:t>Monday 20</a:t>
            </a:r>
            <a:r>
              <a:rPr lang="en-US" sz="3000" baseline="30000" dirty="0">
                <a:solidFill>
                  <a:schemeClr val="bg1"/>
                </a:solidFill>
              </a:rPr>
              <a:t>th</a:t>
            </a:r>
            <a:r>
              <a:rPr lang="en-US" sz="3000" dirty="0">
                <a:solidFill>
                  <a:schemeClr val="bg1"/>
                </a:solidFill>
              </a:rPr>
              <a:t> May 2019</a:t>
            </a:r>
          </a:p>
          <a:p>
            <a:pPr algn="ctr"/>
            <a:endParaRPr lang="en-US" dirty="0">
              <a:solidFill>
                <a:schemeClr val="bg1"/>
              </a:solidFill>
            </a:endParaRPr>
          </a:p>
          <a:p>
            <a:pPr algn="ctr"/>
            <a:endParaRPr lang="en-US" dirty="0">
              <a:solidFill>
                <a:schemeClr val="bg1"/>
              </a:solidFill>
            </a:endParaRPr>
          </a:p>
          <a:p>
            <a:pPr algn="ctr"/>
            <a:endParaRPr lang="en-US" dirty="0"/>
          </a:p>
          <a:p>
            <a:pPr algn="ctr"/>
            <a:endParaRPr lang="en-US" sz="2000" dirty="0"/>
          </a:p>
          <a:p>
            <a:r>
              <a:rPr lang="en-US" sz="3000" dirty="0"/>
              <a:t>Presented by: Lesley Wray, Janet Matthews, Mary Clothier, Lyn Harrison and </a:t>
            </a:r>
          </a:p>
          <a:p>
            <a:r>
              <a:rPr lang="en-US" sz="3000" dirty="0"/>
              <a:t>Nathalie Hetherington</a:t>
            </a:r>
          </a:p>
          <a:p>
            <a:pPr algn="ctr"/>
            <a:endParaRPr lang="en-US" dirty="0"/>
          </a:p>
          <a:p>
            <a:endParaRPr lang="en-US" dirty="0"/>
          </a:p>
        </p:txBody>
      </p:sp>
      <p:pic>
        <p:nvPicPr>
          <p:cNvPr id="5" name="Content Placeholder 3">
            <a:extLst>
              <a:ext uri="{FF2B5EF4-FFF2-40B4-BE49-F238E27FC236}">
                <a16:creationId xmlns:a16="http://schemas.microsoft.com/office/drawing/2014/main" id="{16D531CB-EAD1-4B40-9C6E-A7B52791FCEF}"/>
              </a:ext>
            </a:extLst>
          </p:cNvPr>
          <p:cNvPicPr>
            <a:picLocks noChangeAspect="1"/>
          </p:cNvPicPr>
          <p:nvPr/>
        </p:nvPicPr>
        <p:blipFill>
          <a:blip r:embed="rId2"/>
          <a:stretch>
            <a:fillRect/>
          </a:stretch>
        </p:blipFill>
        <p:spPr>
          <a:xfrm>
            <a:off x="288625" y="2576882"/>
            <a:ext cx="3708831" cy="260777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5729.jpg"/>
          <p:cNvPicPr>
            <a:picLocks noChangeAspect="1"/>
          </p:cNvPicPr>
          <p:nvPr/>
        </p:nvPicPr>
        <p:blipFill>
          <a:blip r:embed="rId2"/>
          <a:stretch>
            <a:fillRect/>
          </a:stretch>
        </p:blipFill>
        <p:spPr>
          <a:xfrm>
            <a:off x="303057" y="3087765"/>
            <a:ext cx="4704587" cy="3513920"/>
          </a:xfrm>
          <a:prstGeom prst="rect">
            <a:avLst/>
          </a:prstGeom>
        </p:spPr>
      </p:pic>
      <p:pic>
        <p:nvPicPr>
          <p:cNvPr id="3" name="Picture 2" descr="IMG_5727.jpg"/>
          <p:cNvPicPr>
            <a:picLocks noChangeAspect="1"/>
          </p:cNvPicPr>
          <p:nvPr/>
        </p:nvPicPr>
        <p:blipFill>
          <a:blip r:embed="rId3"/>
          <a:stretch>
            <a:fillRect/>
          </a:stretch>
        </p:blipFill>
        <p:spPr>
          <a:xfrm>
            <a:off x="5631083" y="1972705"/>
            <a:ext cx="3150402" cy="4217894"/>
          </a:xfrm>
          <a:prstGeom prst="rect">
            <a:avLst/>
          </a:prstGeom>
        </p:spPr>
      </p:pic>
      <p:sp>
        <p:nvSpPr>
          <p:cNvPr id="4" name="Rectangle 3"/>
          <p:cNvSpPr/>
          <p:nvPr/>
        </p:nvSpPr>
        <p:spPr>
          <a:xfrm>
            <a:off x="303057" y="433437"/>
            <a:ext cx="5861983" cy="2246769"/>
          </a:xfrm>
          <a:prstGeom prst="rect">
            <a:avLst/>
          </a:prstGeom>
        </p:spPr>
        <p:txBody>
          <a:bodyPr wrap="square">
            <a:spAutoFit/>
          </a:bodyPr>
          <a:lstStyle/>
          <a:p>
            <a:r>
              <a:rPr lang="en-US" sz="3500" dirty="0"/>
              <a:t>Congregational Church, then the Independent Meeting House, now the Organ Museum (Chapel Lane)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62782"/>
            <a:ext cx="8229600" cy="1832648"/>
          </a:xfrm>
        </p:spPr>
        <p:txBody>
          <a:bodyPr>
            <a:normAutofit/>
          </a:bodyPr>
          <a:lstStyle/>
          <a:p>
            <a:endParaRPr lang="en-US" dirty="0">
              <a:latin typeface="+mn-lt"/>
            </a:endParaRPr>
          </a:p>
        </p:txBody>
      </p:sp>
      <p:pic>
        <p:nvPicPr>
          <p:cNvPr id="4" name="Content Placeholder 3" descr="IMG_5639.JPG"/>
          <p:cNvPicPr>
            <a:picLocks noGrp="1" noChangeAspect="1"/>
          </p:cNvPicPr>
          <p:nvPr>
            <p:ph idx="1"/>
          </p:nvPr>
        </p:nvPicPr>
        <p:blipFill>
          <a:blip r:embed="rId2"/>
          <a:srcRect l="-21072" r="-21072"/>
          <a:stretch>
            <a:fillRect/>
          </a:stretch>
        </p:blipFill>
        <p:spPr>
          <a:xfrm rot="10800000">
            <a:off x="0" y="980242"/>
            <a:ext cx="5385493" cy="2830376"/>
          </a:xfrm>
        </p:spPr>
      </p:pic>
      <p:pic>
        <p:nvPicPr>
          <p:cNvPr id="5" name="Picture 4" descr="IMG_5644.JPG"/>
          <p:cNvPicPr>
            <a:picLocks noChangeAspect="1"/>
          </p:cNvPicPr>
          <p:nvPr/>
        </p:nvPicPr>
        <p:blipFill>
          <a:blip r:embed="rId3"/>
          <a:stretch>
            <a:fillRect/>
          </a:stretch>
        </p:blipFill>
        <p:spPr>
          <a:xfrm rot="10800000">
            <a:off x="4897371" y="3098189"/>
            <a:ext cx="3789429" cy="2830376"/>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34934"/>
            <a:ext cx="8229600" cy="1226576"/>
          </a:xfrm>
        </p:spPr>
        <p:txBody>
          <a:bodyPr>
            <a:normAutofit fontScale="90000"/>
          </a:bodyPr>
          <a:lstStyle/>
          <a:p>
            <a:pPr algn="ctr"/>
            <a:r>
              <a:rPr lang="en-US" dirty="0">
                <a:latin typeface="+mn-lt"/>
              </a:rPr>
              <a:t>The Female Advocate – 1774</a:t>
            </a:r>
            <a:br>
              <a:rPr lang="en-US" dirty="0"/>
            </a:br>
            <a:endParaRPr lang="en-US" dirty="0"/>
          </a:p>
        </p:txBody>
      </p:sp>
      <p:pic>
        <p:nvPicPr>
          <p:cNvPr id="6" name="Content Placeholder 5" descr="MaryScott2.jpg"/>
          <p:cNvPicPr>
            <a:picLocks noGrp="1" noChangeAspect="1"/>
          </p:cNvPicPr>
          <p:nvPr>
            <p:ph idx="1"/>
          </p:nvPr>
        </p:nvPicPr>
        <p:blipFill>
          <a:blip r:embed="rId3"/>
          <a:srcRect l="-62105" r="-62105"/>
          <a:stretch>
            <a:fillRect/>
          </a:stretch>
        </p:blipFill>
        <p:spPr>
          <a:xfrm>
            <a:off x="457200" y="1385888"/>
            <a:ext cx="8229600" cy="5187950"/>
          </a:xfr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90630"/>
            <a:ext cx="8229600" cy="1024551"/>
          </a:xfrm>
        </p:spPr>
        <p:txBody>
          <a:bodyPr>
            <a:normAutofit/>
          </a:bodyPr>
          <a:lstStyle/>
          <a:p>
            <a:pPr algn="ctr"/>
            <a:r>
              <a:rPr lang="en-US" dirty="0">
                <a:latin typeface="+mn-lt"/>
              </a:rPr>
              <a:t>Mary Wollstonecraft (1759-1797)</a:t>
            </a:r>
          </a:p>
        </p:txBody>
      </p:sp>
      <p:sp>
        <p:nvSpPr>
          <p:cNvPr id="3" name="Content Placeholder 2"/>
          <p:cNvSpPr>
            <a:spLocks noGrp="1"/>
          </p:cNvSpPr>
          <p:nvPr>
            <p:ph idx="1"/>
          </p:nvPr>
        </p:nvSpPr>
        <p:spPr>
          <a:xfrm>
            <a:off x="0" y="1515181"/>
            <a:ext cx="9144000" cy="5342819"/>
          </a:xfrm>
        </p:spPr>
        <p:txBody>
          <a:bodyPr/>
          <a:lstStyle/>
          <a:p>
            <a:pPr algn="ctr">
              <a:buNone/>
            </a:pPr>
            <a:r>
              <a:rPr lang="en-US" dirty="0">
                <a:solidFill>
                  <a:srgbClr val="B555FF"/>
                </a:solidFill>
              </a:rPr>
              <a:t>‘A Vindication of the Rights of Women’ 1782</a:t>
            </a:r>
          </a:p>
          <a:p>
            <a:endParaRPr lang="en-US" dirty="0"/>
          </a:p>
          <a:p>
            <a:endParaRPr lang="en-US" dirty="0"/>
          </a:p>
          <a:p>
            <a:endParaRPr lang="en-US" dirty="0"/>
          </a:p>
          <a:p>
            <a:pPr>
              <a:buNone/>
            </a:pPr>
            <a:r>
              <a:rPr lang="en-US" dirty="0"/>
              <a:t>‘hyena in a petticoat’</a:t>
            </a:r>
          </a:p>
          <a:p>
            <a:pPr>
              <a:buNone/>
            </a:pPr>
            <a:r>
              <a:rPr lang="en-US" sz="2000" dirty="0"/>
              <a:t>(Horace Walpole)</a:t>
            </a:r>
          </a:p>
          <a:p>
            <a:endParaRPr lang="en-US" dirty="0"/>
          </a:p>
          <a:p>
            <a:endParaRPr lang="en-US" dirty="0"/>
          </a:p>
          <a:p>
            <a:endParaRPr lang="en-US" dirty="0"/>
          </a:p>
        </p:txBody>
      </p:sp>
      <p:pic>
        <p:nvPicPr>
          <p:cNvPr id="52226" name="Picture 2"/>
          <p:cNvPicPr>
            <a:picLocks noChangeAspect="1" noChangeArrowheads="1"/>
          </p:cNvPicPr>
          <p:nvPr/>
        </p:nvPicPr>
        <p:blipFill>
          <a:blip r:embed="rId2"/>
          <a:srcRect/>
          <a:stretch>
            <a:fillRect/>
          </a:stretch>
        </p:blipFill>
        <p:spPr bwMode="auto">
          <a:xfrm>
            <a:off x="4425249" y="2653981"/>
            <a:ext cx="3136725" cy="3832059"/>
          </a:xfrm>
          <a:prstGeom prst="rect">
            <a:avLst/>
          </a:prstGeom>
          <a:noFill/>
          <a:ln w="9525">
            <a:noFill/>
            <a:miter lim="800000"/>
            <a:headEnd/>
            <a:tailEnd/>
          </a:ln>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Suffragists</a:t>
            </a:r>
          </a:p>
        </p:txBody>
      </p:sp>
      <p:sp>
        <p:nvSpPr>
          <p:cNvPr id="3" name="Subtitle 2"/>
          <p:cNvSpPr>
            <a:spLocks noGrp="1"/>
          </p:cNvSpPr>
          <p:nvPr>
            <p:ph type="subTitle" idx="1"/>
          </p:nvPr>
        </p:nvSpPr>
        <p:spPr/>
        <p:txBody>
          <a:bodyPr/>
          <a:lstStyle/>
          <a:p>
            <a:r>
              <a:rPr lang="en-GB" dirty="0"/>
              <a:t>18.. To ..19..</a:t>
            </a:r>
          </a:p>
        </p:txBody>
      </p:sp>
      <p:pic>
        <p:nvPicPr>
          <p:cNvPr id="4" name="Picture 3" descr="Millicent_Fawcett-613470038.jpg"/>
          <p:cNvPicPr>
            <a:picLocks noChangeAspect="1"/>
          </p:cNvPicPr>
          <p:nvPr/>
        </p:nvPicPr>
        <p:blipFill>
          <a:blip r:embed="rId2" cstate="print"/>
          <a:stretch>
            <a:fillRect/>
          </a:stretch>
        </p:blipFill>
        <p:spPr>
          <a:xfrm>
            <a:off x="155510" y="1484784"/>
            <a:ext cx="8528226" cy="4797127"/>
          </a:xfrm>
          <a:prstGeom prst="rect">
            <a:avLst/>
          </a:prstGeom>
        </p:spPr>
      </p:pic>
      <p:sp>
        <p:nvSpPr>
          <p:cNvPr id="5" name="TextBox 4"/>
          <p:cNvSpPr txBox="1"/>
          <p:nvPr/>
        </p:nvSpPr>
        <p:spPr>
          <a:xfrm>
            <a:off x="2845143" y="440378"/>
            <a:ext cx="3735506" cy="523220"/>
          </a:xfrm>
          <a:prstGeom prst="rect">
            <a:avLst/>
          </a:prstGeom>
          <a:noFill/>
        </p:spPr>
        <p:txBody>
          <a:bodyPr wrap="square" rtlCol="0">
            <a:spAutoFit/>
          </a:bodyPr>
          <a:lstStyle/>
          <a:p>
            <a:pPr algn="ctr"/>
            <a:r>
              <a:rPr lang="en-GB" sz="2800" dirty="0">
                <a:solidFill>
                  <a:srgbClr val="00B101"/>
                </a:solidFill>
              </a:rPr>
              <a:t>Millicent Fawcett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Suffragists</a:t>
            </a:r>
          </a:p>
        </p:txBody>
      </p:sp>
      <p:sp>
        <p:nvSpPr>
          <p:cNvPr id="3" name="Subtitle 2"/>
          <p:cNvSpPr>
            <a:spLocks noGrp="1"/>
          </p:cNvSpPr>
          <p:nvPr>
            <p:ph type="subTitle" idx="1"/>
          </p:nvPr>
        </p:nvSpPr>
        <p:spPr/>
        <p:txBody>
          <a:bodyPr/>
          <a:lstStyle/>
          <a:p>
            <a:r>
              <a:rPr lang="en-GB" dirty="0"/>
              <a:t>18.. To ..19..</a:t>
            </a:r>
          </a:p>
        </p:txBody>
      </p:sp>
      <p:pic>
        <p:nvPicPr>
          <p:cNvPr id="6" name="Picture 5" descr="NUWSS-pamphlets-8413_k_5_B23.jpg"/>
          <p:cNvPicPr>
            <a:picLocks noChangeAspect="1"/>
          </p:cNvPicPr>
          <p:nvPr/>
        </p:nvPicPr>
        <p:blipFill>
          <a:blip r:embed="rId2" cstate="print"/>
          <a:stretch>
            <a:fillRect/>
          </a:stretch>
        </p:blipFill>
        <p:spPr>
          <a:xfrm>
            <a:off x="47995" y="1100884"/>
            <a:ext cx="9096005" cy="554205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dirty="0"/>
          </a:p>
        </p:txBody>
      </p:sp>
      <p:sp>
        <p:nvSpPr>
          <p:cNvPr id="3" name="Subtitle 2"/>
          <p:cNvSpPr>
            <a:spLocks noGrp="1"/>
          </p:cNvSpPr>
          <p:nvPr>
            <p:ph type="subTitle" idx="1"/>
          </p:nvPr>
        </p:nvSpPr>
        <p:spPr/>
        <p:txBody>
          <a:bodyPr/>
          <a:lstStyle/>
          <a:p>
            <a:endParaRPr lang="en-GB" dirty="0"/>
          </a:p>
        </p:txBody>
      </p:sp>
      <p:pic>
        <p:nvPicPr>
          <p:cNvPr id="7" name="Picture 6" descr="NUWSS-pamphlets-8413_k_5_B-tree.jpg"/>
          <p:cNvPicPr>
            <a:picLocks noChangeAspect="1"/>
          </p:cNvPicPr>
          <p:nvPr/>
        </p:nvPicPr>
        <p:blipFill>
          <a:blip r:embed="rId2" cstate="print"/>
          <a:stretch>
            <a:fillRect/>
          </a:stretch>
        </p:blipFill>
        <p:spPr>
          <a:xfrm>
            <a:off x="0" y="931795"/>
            <a:ext cx="9144000" cy="5407588"/>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dirty="0"/>
          </a:p>
        </p:txBody>
      </p:sp>
      <p:sp>
        <p:nvSpPr>
          <p:cNvPr id="3" name="Subtitle 2"/>
          <p:cNvSpPr>
            <a:spLocks noGrp="1"/>
          </p:cNvSpPr>
          <p:nvPr>
            <p:ph type="subTitle" idx="1"/>
          </p:nvPr>
        </p:nvSpPr>
        <p:spPr>
          <a:xfrm>
            <a:off x="1371600" y="5877272"/>
            <a:ext cx="6400800" cy="720080"/>
          </a:xfrm>
        </p:spPr>
        <p:txBody>
          <a:bodyPr>
            <a:normAutofit/>
          </a:bodyPr>
          <a:lstStyle/>
          <a:p>
            <a:pPr algn="ctr"/>
            <a:r>
              <a:rPr lang="en-GB" sz="2800" dirty="0"/>
              <a:t>Dora Thewlis</a:t>
            </a:r>
          </a:p>
        </p:txBody>
      </p:sp>
      <p:pic>
        <p:nvPicPr>
          <p:cNvPr id="5" name="Picture 4" descr="photograph-dora-thewlis-KMJGPN.jpg"/>
          <p:cNvPicPr>
            <a:picLocks noChangeAspect="1"/>
          </p:cNvPicPr>
          <p:nvPr/>
        </p:nvPicPr>
        <p:blipFill>
          <a:blip r:embed="rId2" cstate="print"/>
          <a:stretch>
            <a:fillRect/>
          </a:stretch>
        </p:blipFill>
        <p:spPr>
          <a:xfrm>
            <a:off x="859587" y="764704"/>
            <a:ext cx="7936882" cy="4464496"/>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dirty="0"/>
          </a:p>
        </p:txBody>
      </p:sp>
      <p:sp>
        <p:nvSpPr>
          <p:cNvPr id="3" name="Subtitle 2"/>
          <p:cNvSpPr>
            <a:spLocks noGrp="1"/>
          </p:cNvSpPr>
          <p:nvPr>
            <p:ph type="subTitle" idx="1"/>
          </p:nvPr>
        </p:nvSpPr>
        <p:spPr>
          <a:xfrm>
            <a:off x="1371600" y="5085184"/>
            <a:ext cx="6400800" cy="553616"/>
          </a:xfrm>
        </p:spPr>
        <p:txBody>
          <a:bodyPr>
            <a:normAutofit/>
          </a:bodyPr>
          <a:lstStyle/>
          <a:p>
            <a:r>
              <a:rPr lang="en-GB" dirty="0"/>
              <a:t>Dora </a:t>
            </a:r>
            <a:r>
              <a:rPr lang="en-GB" dirty="0" err="1"/>
              <a:t>Sulis</a:t>
            </a:r>
            <a:endParaRPr lang="en-GB" dirty="0"/>
          </a:p>
        </p:txBody>
      </p:sp>
      <p:pic>
        <p:nvPicPr>
          <p:cNvPr id="6" name="Picture 5" descr="right-of-petition-pamphlet-08415_f_14_2_back.jpg"/>
          <p:cNvPicPr>
            <a:picLocks noChangeAspect="1"/>
          </p:cNvPicPr>
          <p:nvPr/>
        </p:nvPicPr>
        <p:blipFill>
          <a:blip r:embed="rId2" cstate="print"/>
          <a:stretch>
            <a:fillRect/>
          </a:stretch>
        </p:blipFill>
        <p:spPr>
          <a:xfrm>
            <a:off x="347531" y="476672"/>
            <a:ext cx="8472941" cy="5976664"/>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VaultHandler.aspx.jpg"/>
          <p:cNvPicPr>
            <a:picLocks noChangeAspect="1"/>
          </p:cNvPicPr>
          <p:nvPr/>
        </p:nvPicPr>
        <p:blipFill>
          <a:blip r:embed="rId2"/>
          <a:stretch>
            <a:fillRect/>
          </a:stretch>
        </p:blipFill>
        <p:spPr>
          <a:xfrm>
            <a:off x="4387193" y="4448375"/>
            <a:ext cx="4381500" cy="2190750"/>
          </a:xfrm>
          <a:prstGeom prst="rect">
            <a:avLst/>
          </a:prstGeom>
        </p:spPr>
      </p:pic>
      <p:pic>
        <p:nvPicPr>
          <p:cNvPr id="6" name="Picture 5" descr="Dk9Ynx3XsAAH2vC.jpg"/>
          <p:cNvPicPr>
            <a:picLocks noChangeAspect="1"/>
          </p:cNvPicPr>
          <p:nvPr/>
        </p:nvPicPr>
        <p:blipFill>
          <a:blip r:embed="rId3"/>
          <a:stretch>
            <a:fillRect/>
          </a:stretch>
        </p:blipFill>
        <p:spPr>
          <a:xfrm>
            <a:off x="692701" y="461769"/>
            <a:ext cx="4776743" cy="3582557"/>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t.jpg"/>
          <p:cNvPicPr>
            <a:picLocks noChangeAspect="1"/>
          </p:cNvPicPr>
          <p:nvPr/>
        </p:nvPicPr>
        <p:blipFill>
          <a:blip r:embed="rId2"/>
          <a:stretch>
            <a:fillRect/>
          </a:stretch>
        </p:blipFill>
        <p:spPr>
          <a:xfrm>
            <a:off x="2670857" y="580938"/>
            <a:ext cx="3765481" cy="5748826"/>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hillipafawcett.jpg"/>
          <p:cNvPicPr>
            <a:picLocks noChangeAspect="1"/>
          </p:cNvPicPr>
          <p:nvPr/>
        </p:nvPicPr>
        <p:blipFill>
          <a:blip r:embed="rId2" cstate="print"/>
          <a:stretch>
            <a:fillRect/>
          </a:stretch>
        </p:blipFill>
        <p:spPr>
          <a:xfrm>
            <a:off x="525861" y="808999"/>
            <a:ext cx="3888432" cy="5353922"/>
          </a:xfrm>
          <a:prstGeom prst="rect">
            <a:avLst/>
          </a:prstGeom>
        </p:spPr>
      </p:pic>
      <p:sp>
        <p:nvSpPr>
          <p:cNvPr id="7" name="TextBox 6"/>
          <p:cNvSpPr txBox="1"/>
          <p:nvPr/>
        </p:nvSpPr>
        <p:spPr>
          <a:xfrm>
            <a:off x="5151956" y="1212145"/>
            <a:ext cx="3319187" cy="4832093"/>
          </a:xfrm>
          <a:prstGeom prst="rect">
            <a:avLst/>
          </a:prstGeom>
          <a:noFill/>
        </p:spPr>
        <p:txBody>
          <a:bodyPr wrap="square" rtlCol="0">
            <a:spAutoFit/>
          </a:bodyPr>
          <a:lstStyle/>
          <a:p>
            <a:r>
              <a:rPr lang="en-GB" sz="2800" dirty="0">
                <a:solidFill>
                  <a:srgbClr val="00B101"/>
                </a:solidFill>
              </a:rPr>
              <a:t>Phillipa Fawcett, daughter of Millicent Fawcett, became the first woman to beat the men at Mathematics at </a:t>
            </a:r>
            <a:r>
              <a:rPr lang="en-GB" sz="2800" dirty="0" err="1">
                <a:solidFill>
                  <a:srgbClr val="00B101"/>
                </a:solidFill>
              </a:rPr>
              <a:t>Newnham</a:t>
            </a:r>
            <a:r>
              <a:rPr lang="en-GB" sz="2800" dirty="0">
                <a:solidFill>
                  <a:srgbClr val="00B101"/>
                </a:solidFill>
              </a:rPr>
              <a:t> College but women were not ‘rated’ until 1992.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9512" y="260648"/>
            <a:ext cx="8712968" cy="6264695"/>
          </a:xfrm>
        </p:spPr>
        <p:txBody>
          <a:bodyPr>
            <a:normAutofit/>
          </a:bodyPr>
          <a:lstStyle/>
          <a:p>
            <a:pPr fontAlgn="base"/>
            <a:endParaRPr lang="en-GB" dirty="0"/>
          </a:p>
        </p:txBody>
      </p:sp>
      <p:sp>
        <p:nvSpPr>
          <p:cNvPr id="3" name="Subtitle 2"/>
          <p:cNvSpPr>
            <a:spLocks noGrp="1"/>
          </p:cNvSpPr>
          <p:nvPr>
            <p:ph type="subTitle" idx="1"/>
          </p:nvPr>
        </p:nvSpPr>
        <p:spPr>
          <a:xfrm>
            <a:off x="1371600" y="5949280"/>
            <a:ext cx="6400800" cy="648072"/>
          </a:xfrm>
        </p:spPr>
        <p:txBody>
          <a:bodyPr>
            <a:normAutofit/>
          </a:bodyPr>
          <a:lstStyle/>
          <a:p>
            <a:endParaRPr lang="en-GB" dirty="0"/>
          </a:p>
        </p:txBody>
      </p:sp>
      <p:pic>
        <p:nvPicPr>
          <p:cNvPr id="5" name="Picture 4" descr="millicent-fawcett-statue-london.jpg"/>
          <p:cNvPicPr>
            <a:picLocks noChangeAspect="1"/>
          </p:cNvPicPr>
          <p:nvPr/>
        </p:nvPicPr>
        <p:blipFill>
          <a:blip r:embed="rId2" cstate="print"/>
          <a:stretch>
            <a:fillRect/>
          </a:stretch>
        </p:blipFill>
        <p:spPr>
          <a:xfrm>
            <a:off x="971600" y="1088740"/>
            <a:ext cx="7791910" cy="522058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urchill Photo 1.jpg"/>
          <p:cNvPicPr>
            <a:picLocks noChangeAspect="1"/>
          </p:cNvPicPr>
          <p:nvPr/>
        </p:nvPicPr>
        <p:blipFill>
          <a:blip r:embed="rId2"/>
          <a:stretch>
            <a:fillRect/>
          </a:stretch>
        </p:blipFill>
        <p:spPr>
          <a:xfrm>
            <a:off x="2294693" y="791564"/>
            <a:ext cx="4992761" cy="519701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orce feeding - 2.jpg"/>
          <p:cNvPicPr>
            <a:picLocks noChangeAspect="1"/>
          </p:cNvPicPr>
          <p:nvPr/>
        </p:nvPicPr>
        <p:blipFill>
          <a:blip r:embed="rId2"/>
          <a:stretch>
            <a:fillRect/>
          </a:stretch>
        </p:blipFill>
        <p:spPr>
          <a:xfrm>
            <a:off x="1281605" y="1386701"/>
            <a:ext cx="6416632" cy="4269977"/>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C019A-66C0-2E40-AB4E-38ECCE3B62EE}"/>
              </a:ext>
            </a:extLst>
          </p:cNvPr>
          <p:cNvSpPr>
            <a:spLocks noGrp="1"/>
          </p:cNvSpPr>
          <p:nvPr>
            <p:ph type="title"/>
          </p:nvPr>
        </p:nvSpPr>
        <p:spPr>
          <a:xfrm>
            <a:off x="5772151" y="1528761"/>
            <a:ext cx="3214687" cy="4029075"/>
          </a:xfrm>
        </p:spPr>
        <p:txBody>
          <a:bodyPr>
            <a:normAutofit/>
          </a:bodyPr>
          <a:lstStyle/>
          <a:p>
            <a:r>
              <a:rPr lang="en-GB" sz="2000" dirty="0">
                <a:latin typeface="+mn-lt"/>
              </a:rPr>
              <a:t>‘E. wind, damp &amp; cold.  Went with C to a Suffragist meeting afternoon. Digby crammed. Came out after Lady F. Balfour’s speech which was quite rational.’</a:t>
            </a:r>
            <a:br>
              <a:rPr lang="en-GB" sz="2000" dirty="0">
                <a:latin typeface="+mn-lt"/>
              </a:rPr>
            </a:br>
            <a:r>
              <a:rPr lang="en-GB" sz="2000" dirty="0">
                <a:latin typeface="+mn-lt"/>
              </a:rPr>
              <a:t>(Henry Robinson King, Sherborne Schoolmaster)</a:t>
            </a:r>
            <a:endParaRPr lang="en-US" sz="2000" dirty="0">
              <a:latin typeface="+mn-lt"/>
            </a:endParaRPr>
          </a:p>
        </p:txBody>
      </p:sp>
      <p:pic>
        <p:nvPicPr>
          <p:cNvPr id="4" name="Content Placeholder 3">
            <a:extLst>
              <a:ext uri="{FF2B5EF4-FFF2-40B4-BE49-F238E27FC236}">
                <a16:creationId xmlns:a16="http://schemas.microsoft.com/office/drawing/2014/main" id="{8FAC57A4-A664-274F-869F-96D23497E980}"/>
              </a:ext>
            </a:extLst>
          </p:cNvPr>
          <p:cNvPicPr>
            <a:picLocks noGrp="1" noChangeAspect="1"/>
          </p:cNvPicPr>
          <p:nvPr>
            <p:ph idx="1"/>
          </p:nvPr>
        </p:nvPicPr>
        <p:blipFill>
          <a:blip r:embed="rId2"/>
          <a:stretch>
            <a:fillRect/>
          </a:stretch>
        </p:blipFill>
        <p:spPr>
          <a:xfrm>
            <a:off x="0" y="1142999"/>
            <a:ext cx="5634961" cy="4800600"/>
          </a:xfrm>
        </p:spPr>
      </p:pic>
      <p:sp>
        <p:nvSpPr>
          <p:cNvPr id="5" name="TextBox 4">
            <a:extLst>
              <a:ext uri="{FF2B5EF4-FFF2-40B4-BE49-F238E27FC236}">
                <a16:creationId xmlns:a16="http://schemas.microsoft.com/office/drawing/2014/main" id="{0596DEC6-9C0B-0A47-8BCC-1A8143A0066C}"/>
              </a:ext>
            </a:extLst>
          </p:cNvPr>
          <p:cNvSpPr txBox="1"/>
          <p:nvPr/>
        </p:nvSpPr>
        <p:spPr>
          <a:xfrm>
            <a:off x="1006539" y="6229349"/>
            <a:ext cx="3621882" cy="369332"/>
          </a:xfrm>
          <a:prstGeom prst="rect">
            <a:avLst/>
          </a:prstGeom>
          <a:noFill/>
        </p:spPr>
        <p:txBody>
          <a:bodyPr wrap="square" rtlCol="0">
            <a:spAutoFit/>
          </a:bodyPr>
          <a:lstStyle/>
          <a:p>
            <a:r>
              <a:rPr lang="en-US" dirty="0"/>
              <a:t>(Western Gazette, February 1909)</a:t>
            </a:r>
          </a:p>
        </p:txBody>
      </p:sp>
    </p:spTree>
    <p:extLst>
      <p:ext uri="{BB962C8B-B14F-4D97-AF65-F5344CB8AC3E}">
        <p14:creationId xmlns:p14="http://schemas.microsoft.com/office/powerpoint/2010/main" val="35487869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16314-51FF-8B42-85F6-9D33159A9D18}"/>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35F66599-F2A9-AA4F-8491-B0E10277A92C}"/>
              </a:ext>
            </a:extLst>
          </p:cNvPr>
          <p:cNvPicPr>
            <a:picLocks noGrp="1" noChangeAspect="1"/>
          </p:cNvPicPr>
          <p:nvPr>
            <p:ph idx="1"/>
          </p:nvPr>
        </p:nvPicPr>
        <p:blipFill>
          <a:blip r:embed="rId2"/>
          <a:stretch>
            <a:fillRect/>
          </a:stretch>
        </p:blipFill>
        <p:spPr>
          <a:xfrm>
            <a:off x="114300" y="400050"/>
            <a:ext cx="4343400" cy="6324600"/>
          </a:xfrm>
        </p:spPr>
      </p:pic>
      <p:sp>
        <p:nvSpPr>
          <p:cNvPr id="5" name="TextBox 4">
            <a:extLst>
              <a:ext uri="{FF2B5EF4-FFF2-40B4-BE49-F238E27FC236}">
                <a16:creationId xmlns:a16="http://schemas.microsoft.com/office/drawing/2014/main" id="{6697CCAD-6085-9B4F-A389-CAFA23A2365A}"/>
              </a:ext>
            </a:extLst>
          </p:cNvPr>
          <p:cNvSpPr txBox="1"/>
          <p:nvPr/>
        </p:nvSpPr>
        <p:spPr>
          <a:xfrm>
            <a:off x="4889150" y="926714"/>
            <a:ext cx="4000499" cy="5509200"/>
          </a:xfrm>
          <a:prstGeom prst="rect">
            <a:avLst/>
          </a:prstGeom>
          <a:noFill/>
        </p:spPr>
        <p:txBody>
          <a:bodyPr wrap="square" rtlCol="0">
            <a:spAutoFit/>
          </a:bodyPr>
          <a:lstStyle/>
          <a:p>
            <a:r>
              <a:rPr lang="en-GB" sz="2200" dirty="0"/>
              <a:t>The guest speaker, Alexander </a:t>
            </a:r>
            <a:r>
              <a:rPr lang="en-GB" sz="2200" dirty="0" err="1"/>
              <a:t>Maconachie</a:t>
            </a:r>
            <a:r>
              <a:rPr lang="en-GB" sz="2200" dirty="0"/>
              <a:t> MA, was asked what he thought about the force-feeding of suffragettes in prison.  He answered that he did not think he would forcibly feed the suffragettes, instead he would put the food beside them and leave them to make their choice, and if they insisted on dying he would let them die.  He added that he had a great faith in the aromatic odour of steak and onions at the psychological moment.</a:t>
            </a:r>
            <a:endParaRPr lang="en-US" sz="2200" dirty="0"/>
          </a:p>
        </p:txBody>
      </p:sp>
    </p:spTree>
    <p:extLst>
      <p:ext uri="{BB962C8B-B14F-4D97-AF65-F5344CB8AC3E}">
        <p14:creationId xmlns:p14="http://schemas.microsoft.com/office/powerpoint/2010/main" val="42692907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85618"/>
            <a:ext cx="8229600" cy="1289309"/>
          </a:xfrm>
        </p:spPr>
        <p:txBody>
          <a:bodyPr/>
          <a:lstStyle/>
          <a:p>
            <a:pPr algn="ctr"/>
            <a:r>
              <a:rPr lang="en-US" dirty="0" err="1">
                <a:latin typeface="+mn-lt"/>
              </a:rPr>
              <a:t>Evelina</a:t>
            </a:r>
            <a:r>
              <a:rPr lang="en-US" dirty="0">
                <a:latin typeface="+mn-lt"/>
              </a:rPr>
              <a:t> </a:t>
            </a:r>
            <a:r>
              <a:rPr lang="en-US" dirty="0" err="1">
                <a:latin typeface="+mn-lt"/>
              </a:rPr>
              <a:t>Haverfield</a:t>
            </a:r>
            <a:r>
              <a:rPr lang="en-US" dirty="0">
                <a:latin typeface="+mn-lt"/>
              </a:rPr>
              <a:t>  (1867-1920)</a:t>
            </a:r>
          </a:p>
        </p:txBody>
      </p:sp>
      <p:pic>
        <p:nvPicPr>
          <p:cNvPr id="3" name="Picture 2" descr="Evelina Haverfield.jpg"/>
          <p:cNvPicPr>
            <a:picLocks noChangeAspect="1"/>
          </p:cNvPicPr>
          <p:nvPr/>
        </p:nvPicPr>
        <p:blipFill>
          <a:blip r:embed="rId2"/>
          <a:stretch>
            <a:fillRect/>
          </a:stretch>
        </p:blipFill>
        <p:spPr>
          <a:xfrm>
            <a:off x="2965468" y="1774927"/>
            <a:ext cx="3052363" cy="4835766"/>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oliceman.jpg"/>
          <p:cNvPicPr>
            <a:picLocks noChangeAspect="1"/>
          </p:cNvPicPr>
          <p:nvPr/>
        </p:nvPicPr>
        <p:blipFill>
          <a:blip r:embed="rId2"/>
          <a:stretch>
            <a:fillRect/>
          </a:stretch>
        </p:blipFill>
        <p:spPr>
          <a:xfrm>
            <a:off x="1437468" y="1066916"/>
            <a:ext cx="6538784" cy="5051531"/>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agle House .jpeg"/>
          <p:cNvPicPr>
            <a:picLocks noChangeAspect="1"/>
          </p:cNvPicPr>
          <p:nvPr/>
        </p:nvPicPr>
        <p:blipFill>
          <a:blip r:embed="rId2"/>
          <a:stretch>
            <a:fillRect/>
          </a:stretch>
        </p:blipFill>
        <p:spPr>
          <a:xfrm>
            <a:off x="1069750" y="1238366"/>
            <a:ext cx="7265258" cy="4158565"/>
          </a:xfrm>
          <a:prstGeom prst="rect">
            <a:avLst/>
          </a:prstGeom>
        </p:spPr>
      </p:pic>
      <p:sp>
        <p:nvSpPr>
          <p:cNvPr id="3" name="TextBox 2"/>
          <p:cNvSpPr txBox="1"/>
          <p:nvPr/>
        </p:nvSpPr>
        <p:spPr>
          <a:xfrm>
            <a:off x="2886250" y="5901993"/>
            <a:ext cx="3506793" cy="707886"/>
          </a:xfrm>
          <a:prstGeom prst="rect">
            <a:avLst/>
          </a:prstGeom>
          <a:noFill/>
        </p:spPr>
        <p:txBody>
          <a:bodyPr wrap="square" rtlCol="0">
            <a:spAutoFit/>
          </a:bodyPr>
          <a:lstStyle/>
          <a:p>
            <a:pPr algn="ctr"/>
            <a:r>
              <a:rPr lang="en-US" sz="2000" dirty="0"/>
              <a:t>Eagle House, </a:t>
            </a:r>
            <a:r>
              <a:rPr lang="en-US" sz="2000" dirty="0" err="1"/>
              <a:t>Batheaston</a:t>
            </a:r>
            <a:r>
              <a:rPr lang="en-US" sz="2000" dirty="0"/>
              <a:t>, 1904</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rances Connelly.jpg"/>
          <p:cNvPicPr>
            <a:picLocks noChangeAspect="1"/>
          </p:cNvPicPr>
          <p:nvPr/>
        </p:nvPicPr>
        <p:blipFill>
          <a:blip r:embed="rId2"/>
          <a:stretch>
            <a:fillRect/>
          </a:stretch>
        </p:blipFill>
        <p:spPr>
          <a:xfrm>
            <a:off x="1532707" y="1775748"/>
            <a:ext cx="7141630" cy="4284978"/>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hoto 1 bouddica.jpg"/>
          <p:cNvPicPr>
            <a:picLocks noChangeAspect="1"/>
          </p:cNvPicPr>
          <p:nvPr/>
        </p:nvPicPr>
        <p:blipFill>
          <a:blip r:embed="rId2"/>
          <a:stretch>
            <a:fillRect/>
          </a:stretch>
        </p:blipFill>
        <p:spPr>
          <a:xfrm>
            <a:off x="789652" y="1383640"/>
            <a:ext cx="7647848" cy="4301898"/>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CAE6D-CB28-E24E-BFBD-E1E7919A0791}"/>
              </a:ext>
            </a:extLst>
          </p:cNvPr>
          <p:cNvSpPr>
            <a:spLocks noGrp="1"/>
          </p:cNvSpPr>
          <p:nvPr>
            <p:ph type="title"/>
          </p:nvPr>
        </p:nvSpPr>
        <p:spPr>
          <a:xfrm>
            <a:off x="457200" y="814388"/>
            <a:ext cx="8229600" cy="628650"/>
          </a:xfrm>
        </p:spPr>
        <p:txBody>
          <a:bodyPr>
            <a:normAutofit fontScale="90000"/>
          </a:bodyPr>
          <a:lstStyle/>
          <a:p>
            <a:br>
              <a:rPr lang="en-US" dirty="0"/>
            </a:br>
            <a:r>
              <a:rPr lang="en-US" dirty="0"/>
              <a:t>Diana Ruth Wilson  1886-1969</a:t>
            </a:r>
            <a:br>
              <a:rPr lang="en-US" dirty="0"/>
            </a:br>
            <a:endParaRPr lang="en-US" dirty="0"/>
          </a:p>
        </p:txBody>
      </p:sp>
      <p:pic>
        <p:nvPicPr>
          <p:cNvPr id="4" name="Content Placeholder 3">
            <a:extLst>
              <a:ext uri="{FF2B5EF4-FFF2-40B4-BE49-F238E27FC236}">
                <a16:creationId xmlns:a16="http://schemas.microsoft.com/office/drawing/2014/main" id="{36692B2E-11F0-2B41-AF97-A271E5FFD3CB}"/>
              </a:ext>
            </a:extLst>
          </p:cNvPr>
          <p:cNvPicPr>
            <a:picLocks noGrp="1" noChangeAspect="1"/>
          </p:cNvPicPr>
          <p:nvPr>
            <p:ph idx="1"/>
          </p:nvPr>
        </p:nvPicPr>
        <p:blipFill>
          <a:blip r:embed="rId3"/>
          <a:stretch>
            <a:fillRect/>
          </a:stretch>
        </p:blipFill>
        <p:spPr>
          <a:xfrm>
            <a:off x="323851" y="1724456"/>
            <a:ext cx="2522336" cy="2637737"/>
          </a:xfrm>
        </p:spPr>
      </p:pic>
      <p:pic>
        <p:nvPicPr>
          <p:cNvPr id="5" name="Picture 4">
            <a:extLst>
              <a:ext uri="{FF2B5EF4-FFF2-40B4-BE49-F238E27FC236}">
                <a16:creationId xmlns:a16="http://schemas.microsoft.com/office/drawing/2014/main" id="{D3088385-B7D8-254D-AEAE-96E41B518B9C}"/>
              </a:ext>
            </a:extLst>
          </p:cNvPr>
          <p:cNvPicPr>
            <a:picLocks noChangeAspect="1"/>
          </p:cNvPicPr>
          <p:nvPr/>
        </p:nvPicPr>
        <p:blipFill>
          <a:blip r:embed="rId4"/>
          <a:stretch>
            <a:fillRect/>
          </a:stretch>
        </p:blipFill>
        <p:spPr>
          <a:xfrm>
            <a:off x="5640588" y="1898736"/>
            <a:ext cx="3046212" cy="2075232"/>
          </a:xfrm>
          <a:prstGeom prst="rect">
            <a:avLst/>
          </a:prstGeom>
        </p:spPr>
      </p:pic>
      <p:sp>
        <p:nvSpPr>
          <p:cNvPr id="6" name="Rectangle 5">
            <a:extLst>
              <a:ext uri="{FF2B5EF4-FFF2-40B4-BE49-F238E27FC236}">
                <a16:creationId xmlns:a16="http://schemas.microsoft.com/office/drawing/2014/main" id="{682516FB-812B-E546-8C83-ACA942537CF7}"/>
              </a:ext>
            </a:extLst>
          </p:cNvPr>
          <p:cNvSpPr/>
          <p:nvPr/>
        </p:nvSpPr>
        <p:spPr>
          <a:xfrm>
            <a:off x="4371975" y="4447224"/>
            <a:ext cx="4572000" cy="2308324"/>
          </a:xfrm>
          <a:prstGeom prst="rect">
            <a:avLst/>
          </a:prstGeom>
        </p:spPr>
        <p:txBody>
          <a:bodyPr>
            <a:spAutoFit/>
          </a:bodyPr>
          <a:lstStyle/>
          <a:p>
            <a:r>
              <a:rPr lang="en-GB" sz="2400" dirty="0">
                <a:solidFill>
                  <a:srgbClr val="000000"/>
                </a:solidFill>
                <a:latin typeface="Georgia" panose="02040502050405020303" pitchFamily="18" charset="0"/>
              </a:rPr>
              <a:t>‘She also rode out with the Blackmore Vale Hunt, scandalising the more conventional by sitting astride rather than side-saddle as was proper for women at the time.’</a:t>
            </a:r>
            <a:endParaRPr lang="en-US" sz="2400" dirty="0"/>
          </a:p>
        </p:txBody>
      </p:sp>
      <p:pic>
        <p:nvPicPr>
          <p:cNvPr id="7" name="Picture 6">
            <a:extLst>
              <a:ext uri="{FF2B5EF4-FFF2-40B4-BE49-F238E27FC236}">
                <a16:creationId xmlns:a16="http://schemas.microsoft.com/office/drawing/2014/main" id="{2A87F98F-F554-8342-85AF-A024F4473DF9}"/>
              </a:ext>
            </a:extLst>
          </p:cNvPr>
          <p:cNvPicPr>
            <a:picLocks noChangeAspect="1"/>
          </p:cNvPicPr>
          <p:nvPr/>
        </p:nvPicPr>
        <p:blipFill>
          <a:blip r:embed="rId5"/>
          <a:stretch>
            <a:fillRect/>
          </a:stretch>
        </p:blipFill>
        <p:spPr>
          <a:xfrm>
            <a:off x="994229" y="4585386"/>
            <a:ext cx="1460500" cy="2032000"/>
          </a:xfrm>
          <a:prstGeom prst="rect">
            <a:avLst/>
          </a:prstGeom>
        </p:spPr>
      </p:pic>
      <p:sp>
        <p:nvSpPr>
          <p:cNvPr id="8" name="TextBox 7">
            <a:extLst>
              <a:ext uri="{FF2B5EF4-FFF2-40B4-BE49-F238E27FC236}">
                <a16:creationId xmlns:a16="http://schemas.microsoft.com/office/drawing/2014/main" id="{A00B6B32-F915-1041-9F6B-322273A20585}"/>
              </a:ext>
            </a:extLst>
          </p:cNvPr>
          <p:cNvSpPr txBox="1"/>
          <p:nvPr/>
        </p:nvSpPr>
        <p:spPr>
          <a:xfrm>
            <a:off x="3086100" y="1996188"/>
            <a:ext cx="2314575" cy="1569660"/>
          </a:xfrm>
          <a:prstGeom prst="rect">
            <a:avLst/>
          </a:prstGeom>
          <a:noFill/>
        </p:spPr>
        <p:txBody>
          <a:bodyPr wrap="square" rtlCol="0">
            <a:spAutoFit/>
          </a:bodyPr>
          <a:lstStyle/>
          <a:p>
            <a:r>
              <a:rPr lang="en-US" sz="2400" dirty="0"/>
              <a:t>Gifted botanical artist, born in </a:t>
            </a:r>
            <a:r>
              <a:rPr lang="en-US" sz="2400" dirty="0" err="1"/>
              <a:t>Sherborne</a:t>
            </a:r>
            <a:r>
              <a:rPr lang="en-US" sz="2400" dirty="0"/>
              <a:t>.</a:t>
            </a:r>
          </a:p>
        </p:txBody>
      </p:sp>
    </p:spTree>
    <p:extLst>
      <p:ext uri="{BB962C8B-B14F-4D97-AF65-F5344CB8AC3E}">
        <p14:creationId xmlns:p14="http://schemas.microsoft.com/office/powerpoint/2010/main" val="19345371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elen fraser.jpg"/>
          <p:cNvPicPr>
            <a:picLocks noChangeAspect="1"/>
          </p:cNvPicPr>
          <p:nvPr/>
        </p:nvPicPr>
        <p:blipFill>
          <a:blip r:embed="rId2"/>
          <a:stretch>
            <a:fillRect/>
          </a:stretch>
        </p:blipFill>
        <p:spPr>
          <a:xfrm>
            <a:off x="2381250" y="52387"/>
            <a:ext cx="4381500" cy="6753225"/>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381D6-3CA9-1449-925F-BCE239CF0207}"/>
              </a:ext>
            </a:extLst>
          </p:cNvPr>
          <p:cNvSpPr>
            <a:spLocks noGrp="1"/>
          </p:cNvSpPr>
          <p:nvPr>
            <p:ph type="title"/>
          </p:nvPr>
        </p:nvSpPr>
        <p:spPr>
          <a:xfrm>
            <a:off x="457200" y="728664"/>
            <a:ext cx="8229600" cy="771524"/>
          </a:xfrm>
        </p:spPr>
        <p:txBody>
          <a:bodyPr/>
          <a:lstStyle/>
          <a:p>
            <a:pPr algn="ctr"/>
            <a:r>
              <a:rPr lang="en-US" dirty="0">
                <a:latin typeface="+mn-lt"/>
              </a:rPr>
              <a:t>Village Activism!</a:t>
            </a:r>
          </a:p>
        </p:txBody>
      </p:sp>
      <p:sp>
        <p:nvSpPr>
          <p:cNvPr id="3" name="Content Placeholder 2">
            <a:extLst>
              <a:ext uri="{FF2B5EF4-FFF2-40B4-BE49-F238E27FC236}">
                <a16:creationId xmlns:a16="http://schemas.microsoft.com/office/drawing/2014/main" id="{E47D4D51-CBF8-8B49-9C2E-326ADDCADC29}"/>
              </a:ext>
            </a:extLst>
          </p:cNvPr>
          <p:cNvSpPr>
            <a:spLocks noGrp="1"/>
          </p:cNvSpPr>
          <p:nvPr>
            <p:ph idx="1"/>
          </p:nvPr>
        </p:nvSpPr>
        <p:spPr>
          <a:xfrm>
            <a:off x="114301" y="1500188"/>
            <a:ext cx="5229224" cy="5243512"/>
          </a:xfrm>
        </p:spPr>
        <p:txBody>
          <a:bodyPr>
            <a:normAutofit/>
          </a:bodyPr>
          <a:lstStyle/>
          <a:p>
            <a:pPr marL="109728" indent="0">
              <a:buNone/>
            </a:pPr>
            <a:r>
              <a:rPr lang="en-US" sz="2400" i="1" dirty="0"/>
              <a:t>Western Gazette, August 1913:  ‘</a:t>
            </a:r>
            <a:r>
              <a:rPr lang="en-US" sz="2400" dirty="0"/>
              <a:t>An open-air meeting was held near the Weighbridge to advocate the claims of women’s suffrage.  A large gathering assembled and addresses were delivered by </a:t>
            </a:r>
            <a:r>
              <a:rPr lang="en-US" sz="2400" dirty="0" err="1"/>
              <a:t>Mr</a:t>
            </a:r>
            <a:r>
              <a:rPr lang="en-US" sz="2400" dirty="0"/>
              <a:t> H L Bowden, who presided, and </a:t>
            </a:r>
            <a:r>
              <a:rPr lang="en-US" sz="2400" dirty="0" err="1"/>
              <a:t>Mrs</a:t>
            </a:r>
            <a:r>
              <a:rPr lang="en-US" sz="2400" dirty="0"/>
              <a:t> Walter-Smith, of the National Union for Women’s Suffrage (non-militant).  With the exception of a little good-natured heckling, which called forth some swift retorts, the meeting was orderly and the speakers received a good hearing.’</a:t>
            </a:r>
          </a:p>
          <a:p>
            <a:pPr marL="109728" indent="0">
              <a:buNone/>
            </a:pPr>
            <a:endParaRPr lang="en-US" sz="2400" dirty="0"/>
          </a:p>
          <a:p>
            <a:pPr marL="109728" indent="0">
              <a:buNone/>
            </a:pPr>
            <a:endParaRPr lang="en-US" sz="2400" dirty="0"/>
          </a:p>
        </p:txBody>
      </p:sp>
      <p:pic>
        <p:nvPicPr>
          <p:cNvPr id="4" name="Picture 3">
            <a:extLst>
              <a:ext uri="{FF2B5EF4-FFF2-40B4-BE49-F238E27FC236}">
                <a16:creationId xmlns:a16="http://schemas.microsoft.com/office/drawing/2014/main" id="{FA548C2B-8D5F-2E44-8446-0745A4053C4C}"/>
              </a:ext>
            </a:extLst>
          </p:cNvPr>
          <p:cNvPicPr>
            <a:picLocks noChangeAspect="1"/>
          </p:cNvPicPr>
          <p:nvPr/>
        </p:nvPicPr>
        <p:blipFill>
          <a:blip r:embed="rId3"/>
          <a:stretch>
            <a:fillRect/>
          </a:stretch>
        </p:blipFill>
        <p:spPr>
          <a:xfrm>
            <a:off x="5961063" y="2207417"/>
            <a:ext cx="2225674" cy="3621779"/>
          </a:xfrm>
          <a:prstGeom prst="rect">
            <a:avLst/>
          </a:prstGeom>
        </p:spPr>
      </p:pic>
    </p:spTree>
    <p:extLst>
      <p:ext uri="{BB962C8B-B14F-4D97-AF65-F5344CB8AC3E}">
        <p14:creationId xmlns:p14="http://schemas.microsoft.com/office/powerpoint/2010/main" val="2778260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rc_mi" descr="http://www.maggiemayfashions.com/ww1%20nurse.jpg">
            <a:extLst>
              <a:ext uri="{FF2B5EF4-FFF2-40B4-BE49-F238E27FC236}">
                <a16:creationId xmlns:a16="http://schemas.microsoft.com/office/drawing/2014/main" id="{1EBD4363-2794-504D-8C88-21B4E4419A0B}"/>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565203" y="750257"/>
            <a:ext cx="3728720" cy="2011013"/>
          </a:xfrm>
          <a:prstGeom prst="rect">
            <a:avLst/>
          </a:prstGeom>
          <a:noFill/>
          <a:ln>
            <a:noFill/>
          </a:ln>
        </p:spPr>
      </p:pic>
      <p:pic>
        <p:nvPicPr>
          <p:cNvPr id="5" name="irc_mi" descr="http://3.bp.blogspot.com/_A-Uo6hSptx4/TTyBQ7flgQI/AAAAAAAABC8/xaA4-0F0Fz4/s1600/Working%2Bwomen.jpg">
            <a:extLst>
              <a:ext uri="{FF2B5EF4-FFF2-40B4-BE49-F238E27FC236}">
                <a16:creationId xmlns:a16="http://schemas.microsoft.com/office/drawing/2014/main" id="{C246DEB2-C5FB-8440-B691-95734D1016E8}"/>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526831" y="2112469"/>
            <a:ext cx="3348387" cy="2505228"/>
          </a:xfrm>
          <a:prstGeom prst="rect">
            <a:avLst/>
          </a:prstGeom>
          <a:noFill/>
          <a:ln>
            <a:noFill/>
          </a:ln>
        </p:spPr>
      </p:pic>
      <p:pic>
        <p:nvPicPr>
          <p:cNvPr id="6" name="Picture 2"/>
          <p:cNvPicPr>
            <a:picLocks noChangeAspect="1" noChangeArrowheads="1"/>
          </p:cNvPicPr>
          <p:nvPr/>
        </p:nvPicPr>
        <p:blipFill>
          <a:blip r:embed="rId4"/>
          <a:srcRect/>
          <a:stretch>
            <a:fillRect/>
          </a:stretch>
        </p:blipFill>
        <p:spPr bwMode="auto">
          <a:xfrm>
            <a:off x="961977" y="3541067"/>
            <a:ext cx="3331946" cy="2519658"/>
          </a:xfrm>
          <a:prstGeom prst="rect">
            <a:avLst/>
          </a:prstGeom>
          <a:noFill/>
          <a:ln w="9525">
            <a:noFill/>
            <a:miter lim="800000"/>
            <a:headEnd/>
            <a:tailEnd/>
          </a:ln>
          <a:effec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mn-lt"/>
              </a:rPr>
              <a:t>Edith Smith - 1915</a:t>
            </a:r>
          </a:p>
        </p:txBody>
      </p:sp>
      <p:pic>
        <p:nvPicPr>
          <p:cNvPr id="3" name="Picture 2" descr="polce.jpg"/>
          <p:cNvPicPr>
            <a:picLocks noChangeAspect="1"/>
          </p:cNvPicPr>
          <p:nvPr/>
        </p:nvPicPr>
        <p:blipFill>
          <a:blip r:embed="rId2"/>
          <a:stretch>
            <a:fillRect/>
          </a:stretch>
        </p:blipFill>
        <p:spPr>
          <a:xfrm>
            <a:off x="1613518" y="2607515"/>
            <a:ext cx="6630279" cy="3712956"/>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yeovil munition workers 1.jpeg"/>
          <p:cNvPicPr>
            <a:picLocks noChangeAspect="1"/>
          </p:cNvPicPr>
          <p:nvPr/>
        </p:nvPicPr>
        <p:blipFill>
          <a:blip r:embed="rId2"/>
          <a:stretch>
            <a:fillRect/>
          </a:stretch>
        </p:blipFill>
        <p:spPr>
          <a:xfrm>
            <a:off x="0" y="372580"/>
            <a:ext cx="9144000" cy="611284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omen at westlands.jpg"/>
          <p:cNvPicPr>
            <a:picLocks noChangeAspect="1"/>
          </p:cNvPicPr>
          <p:nvPr/>
        </p:nvPicPr>
        <p:blipFill>
          <a:blip r:embed="rId2"/>
          <a:stretch>
            <a:fillRect/>
          </a:stretch>
        </p:blipFill>
        <p:spPr>
          <a:xfrm>
            <a:off x="0" y="166687"/>
            <a:ext cx="9144000" cy="6524625"/>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lax piucking land girls Yeovil ww1.jpg"/>
          <p:cNvPicPr>
            <a:picLocks noChangeAspect="1"/>
          </p:cNvPicPr>
          <p:nvPr/>
        </p:nvPicPr>
        <p:blipFill>
          <a:blip r:embed="rId2"/>
          <a:stretch>
            <a:fillRect/>
          </a:stretch>
        </p:blipFill>
        <p:spPr>
          <a:xfrm>
            <a:off x="419263" y="1047134"/>
            <a:ext cx="8399973" cy="5028022"/>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mn-lt"/>
              </a:rPr>
              <a:t>Beatrice Page - 1916</a:t>
            </a:r>
          </a:p>
        </p:txBody>
      </p:sp>
      <p:pic>
        <p:nvPicPr>
          <p:cNvPr id="3" name="Picture 2" descr="beatrice page.jpg"/>
          <p:cNvPicPr>
            <a:picLocks noChangeAspect="1"/>
          </p:cNvPicPr>
          <p:nvPr/>
        </p:nvPicPr>
        <p:blipFill>
          <a:blip r:embed="rId2"/>
          <a:stretch>
            <a:fillRect/>
          </a:stretch>
        </p:blipFill>
        <p:spPr>
          <a:xfrm>
            <a:off x="2107112" y="2472263"/>
            <a:ext cx="4182598" cy="3429730"/>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27324"/>
            <a:ext cx="8229600" cy="45719"/>
          </a:xfrm>
        </p:spPr>
        <p:txBody>
          <a:bodyPr>
            <a:normAutofit fontScale="90000"/>
          </a:bodyPr>
          <a:lstStyle/>
          <a:p>
            <a:endParaRPr lang="en-US" dirty="0"/>
          </a:p>
        </p:txBody>
      </p:sp>
      <p:sp>
        <p:nvSpPr>
          <p:cNvPr id="3" name="Content Placeholder 2"/>
          <p:cNvSpPr>
            <a:spLocks noGrp="1"/>
          </p:cNvSpPr>
          <p:nvPr>
            <p:ph idx="1"/>
          </p:nvPr>
        </p:nvSpPr>
        <p:spPr>
          <a:xfrm>
            <a:off x="457200" y="1067843"/>
            <a:ext cx="8229600" cy="5506694"/>
          </a:xfrm>
        </p:spPr>
        <p:txBody>
          <a:bodyPr>
            <a:normAutofit/>
          </a:bodyPr>
          <a:lstStyle/>
          <a:p>
            <a:pPr>
              <a:buNone/>
            </a:pPr>
            <a:r>
              <a:rPr lang="en-GB" sz="2000" dirty="0"/>
              <a:t>The Women's International League for Peace and Freedom held a</a:t>
            </a:r>
          </a:p>
          <a:p>
            <a:pPr>
              <a:buNone/>
            </a:pPr>
            <a:r>
              <a:rPr lang="en-GB" sz="2000" dirty="0"/>
              <a:t>meeting in The Hague in March 1915 suggesting that women were the</a:t>
            </a:r>
          </a:p>
          <a:p>
            <a:pPr>
              <a:buNone/>
            </a:pPr>
            <a:r>
              <a:rPr lang="en-GB" sz="2000" dirty="0"/>
              <a:t>‘Future of the World,’ with an address being given by Mrs Clothier of</a:t>
            </a:r>
          </a:p>
          <a:p>
            <a:pPr>
              <a:buNone/>
            </a:pPr>
            <a:r>
              <a:rPr lang="en-GB" sz="2000" dirty="0"/>
              <a:t>Street in Somerset.</a:t>
            </a:r>
          </a:p>
          <a:p>
            <a:endParaRPr lang="en-GB" sz="2000" dirty="0"/>
          </a:p>
        </p:txBody>
      </p:sp>
      <p:pic>
        <p:nvPicPr>
          <p:cNvPr id="16387" name="Picture 3"/>
          <p:cNvPicPr>
            <a:picLocks noChangeAspect="1" noChangeArrowheads="1"/>
          </p:cNvPicPr>
          <p:nvPr/>
        </p:nvPicPr>
        <p:blipFill>
          <a:blip r:embed="rId2"/>
          <a:srcRect/>
          <a:stretch>
            <a:fillRect/>
          </a:stretch>
        </p:blipFill>
        <p:spPr bwMode="auto">
          <a:xfrm>
            <a:off x="2482532" y="2758499"/>
            <a:ext cx="5091839" cy="3345517"/>
          </a:xfrm>
          <a:prstGeom prst="rect">
            <a:avLst/>
          </a:prstGeom>
          <a:noFill/>
          <a:ln w="9525">
            <a:noFill/>
            <a:miter lim="800000"/>
            <a:headEnd/>
            <a:tailEnd/>
          </a:ln>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hoto 3 wife beating.jpg"/>
          <p:cNvPicPr>
            <a:picLocks noChangeAspect="1"/>
          </p:cNvPicPr>
          <p:nvPr/>
        </p:nvPicPr>
        <p:blipFill>
          <a:blip r:embed="rId2"/>
          <a:stretch>
            <a:fillRect/>
          </a:stretch>
        </p:blipFill>
        <p:spPr>
          <a:xfrm>
            <a:off x="3075752" y="439494"/>
            <a:ext cx="2855726" cy="6054140"/>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orkers-union.jpg"/>
          <p:cNvPicPr>
            <a:picLocks noChangeAspect="1"/>
          </p:cNvPicPr>
          <p:nvPr/>
        </p:nvPicPr>
        <p:blipFill>
          <a:blip r:embed="rId2"/>
          <a:stretch>
            <a:fillRect/>
          </a:stretch>
        </p:blipFill>
        <p:spPr>
          <a:xfrm>
            <a:off x="1138237" y="623887"/>
            <a:ext cx="6867525" cy="5610225"/>
          </a:xfrm>
          <a:prstGeom prst="rect">
            <a:avLst/>
          </a:prstGeom>
        </p:spPr>
      </p:pic>
      <p:sp>
        <p:nvSpPr>
          <p:cNvPr id="5" name="TextBox 4"/>
          <p:cNvSpPr txBox="1"/>
          <p:nvPr/>
        </p:nvSpPr>
        <p:spPr>
          <a:xfrm>
            <a:off x="2857387" y="6246455"/>
            <a:ext cx="3838712" cy="523220"/>
          </a:xfrm>
          <a:prstGeom prst="rect">
            <a:avLst/>
          </a:prstGeom>
          <a:noFill/>
        </p:spPr>
        <p:txBody>
          <a:bodyPr wrap="square" rtlCol="0">
            <a:spAutoFit/>
          </a:bodyPr>
          <a:lstStyle/>
          <a:p>
            <a:pPr algn="ctr"/>
            <a:r>
              <a:rPr lang="en-US" sz="2800" dirty="0"/>
              <a:t>Ruby Part</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88466-3ADD-F241-B9DF-46237FB73B5D}"/>
              </a:ext>
            </a:extLst>
          </p:cNvPr>
          <p:cNvSpPr>
            <a:spLocks noGrp="1"/>
          </p:cNvSpPr>
          <p:nvPr>
            <p:ph type="title"/>
          </p:nvPr>
        </p:nvSpPr>
        <p:spPr/>
        <p:txBody>
          <a:bodyPr>
            <a:normAutofit/>
          </a:bodyPr>
          <a:lstStyle/>
          <a:p>
            <a:pPr algn="ctr"/>
            <a:r>
              <a:rPr lang="en-US" dirty="0">
                <a:latin typeface="+mn-lt"/>
              </a:rPr>
              <a:t>Evelina </a:t>
            </a:r>
            <a:r>
              <a:rPr lang="en-US" dirty="0" err="1">
                <a:latin typeface="+mn-lt"/>
              </a:rPr>
              <a:t>Haverfield</a:t>
            </a:r>
            <a:r>
              <a:rPr lang="en-US" dirty="0">
                <a:latin typeface="+mn-lt"/>
              </a:rPr>
              <a:t>  1867-1920</a:t>
            </a:r>
          </a:p>
        </p:txBody>
      </p:sp>
      <p:pic>
        <p:nvPicPr>
          <p:cNvPr id="4" name="Content Placeholder 3">
            <a:extLst>
              <a:ext uri="{FF2B5EF4-FFF2-40B4-BE49-F238E27FC236}">
                <a16:creationId xmlns:a16="http://schemas.microsoft.com/office/drawing/2014/main" id="{C51778C1-D055-0340-B681-9DD3AEAD73C1}"/>
              </a:ext>
            </a:extLst>
          </p:cNvPr>
          <p:cNvPicPr>
            <a:picLocks noGrp="1" noChangeAspect="1"/>
          </p:cNvPicPr>
          <p:nvPr>
            <p:ph idx="1"/>
          </p:nvPr>
        </p:nvPicPr>
        <p:blipFill>
          <a:blip r:embed="rId3"/>
          <a:stretch>
            <a:fillRect/>
          </a:stretch>
        </p:blipFill>
        <p:spPr>
          <a:xfrm>
            <a:off x="2671520" y="2338387"/>
            <a:ext cx="3773840" cy="3705225"/>
          </a:xfrm>
        </p:spPr>
      </p:pic>
    </p:spTree>
    <p:extLst>
      <p:ext uri="{BB962C8B-B14F-4D97-AF65-F5344CB8AC3E}">
        <p14:creationId xmlns:p14="http://schemas.microsoft.com/office/powerpoint/2010/main" val="33300519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1A02B-8EC4-E246-947E-52ACF8BF8E9E}"/>
              </a:ext>
            </a:extLst>
          </p:cNvPr>
          <p:cNvSpPr>
            <a:spLocks noGrp="1"/>
          </p:cNvSpPr>
          <p:nvPr>
            <p:ph type="title"/>
          </p:nvPr>
        </p:nvSpPr>
        <p:spPr>
          <a:xfrm>
            <a:off x="0" y="800100"/>
            <a:ext cx="9144000" cy="1249003"/>
          </a:xfrm>
        </p:spPr>
        <p:txBody>
          <a:bodyPr>
            <a:normAutofit fontScale="90000"/>
          </a:bodyPr>
          <a:lstStyle/>
          <a:p>
            <a:pPr algn="ctr"/>
            <a:r>
              <a:rPr lang="en-GB" b="1" dirty="0">
                <a:latin typeface="+mn-lt"/>
              </a:rPr>
              <a:t>Representation of the People:</a:t>
            </a:r>
            <a:br>
              <a:rPr lang="en-GB" b="1" dirty="0">
                <a:latin typeface="+mn-lt"/>
              </a:rPr>
            </a:br>
            <a:r>
              <a:rPr lang="en-GB" b="1" dirty="0">
                <a:latin typeface="+mn-lt"/>
              </a:rPr>
              <a:t>Fourth Reform Act</a:t>
            </a:r>
            <a:endParaRPr lang="en-US" dirty="0"/>
          </a:p>
        </p:txBody>
      </p:sp>
      <p:sp>
        <p:nvSpPr>
          <p:cNvPr id="3" name="Content Placeholder 2">
            <a:extLst>
              <a:ext uri="{FF2B5EF4-FFF2-40B4-BE49-F238E27FC236}">
                <a16:creationId xmlns:a16="http://schemas.microsoft.com/office/drawing/2014/main" id="{9DAD68D1-92BC-4F40-BC70-25483D836DB3}"/>
              </a:ext>
            </a:extLst>
          </p:cNvPr>
          <p:cNvSpPr>
            <a:spLocks noGrp="1"/>
          </p:cNvSpPr>
          <p:nvPr>
            <p:ph idx="1"/>
          </p:nvPr>
        </p:nvSpPr>
        <p:spPr>
          <a:xfrm>
            <a:off x="577250" y="1728788"/>
            <a:ext cx="8196949" cy="5129212"/>
          </a:xfrm>
        </p:spPr>
        <p:txBody>
          <a:bodyPr>
            <a:normAutofit/>
          </a:bodyPr>
          <a:lstStyle/>
          <a:p>
            <a:pPr marL="109728" indent="0">
              <a:buNone/>
            </a:pPr>
            <a:endParaRPr lang="en-GB" dirty="0"/>
          </a:p>
          <a:p>
            <a:pPr marL="109728" indent="0">
              <a:buNone/>
            </a:pPr>
            <a:endParaRPr lang="en-GB" dirty="0"/>
          </a:p>
          <a:p>
            <a:pPr marL="109728" indent="0">
              <a:buNone/>
            </a:pPr>
            <a:r>
              <a:rPr lang="en-GB" dirty="0"/>
              <a:t>1918 – right to vote for a member of parliament for men over 21, whether or not they owned property, </a:t>
            </a:r>
            <a:r>
              <a:rPr lang="en-GB" dirty="0">
                <a:solidFill>
                  <a:srgbClr val="7030A0"/>
                </a:solidFill>
              </a:rPr>
              <a:t>and to women aged 30 or over who over who resided in the constituency or occupied land or premises with a rateable value above £5, or whose husbands did.</a:t>
            </a:r>
            <a:endParaRPr lang="en-GB" baseline="30000" dirty="0">
              <a:solidFill>
                <a:srgbClr val="7030A0"/>
              </a:solidFill>
            </a:endParaRPr>
          </a:p>
          <a:p>
            <a:pPr marL="109728" indent="0">
              <a:buNone/>
            </a:pPr>
            <a:endParaRPr lang="en-GB" dirty="0"/>
          </a:p>
          <a:p>
            <a:pPr marL="109728" indent="0">
              <a:buNone/>
            </a:pPr>
            <a:endParaRPr lang="en-GB" dirty="0"/>
          </a:p>
          <a:p>
            <a:pPr marL="109728" indent="0">
              <a:buNone/>
            </a:pPr>
            <a:endParaRPr lang="en-US" b="1" dirty="0"/>
          </a:p>
        </p:txBody>
      </p:sp>
    </p:spTree>
    <p:extLst>
      <p:ext uri="{BB962C8B-B14F-4D97-AF65-F5344CB8AC3E}">
        <p14:creationId xmlns:p14="http://schemas.microsoft.com/office/powerpoint/2010/main" val="2321895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71513"/>
            <a:ext cx="8229600" cy="814387"/>
          </a:xfrm>
        </p:spPr>
        <p:txBody>
          <a:bodyPr/>
          <a:lstStyle/>
          <a:p>
            <a:pPr algn="ctr"/>
            <a:r>
              <a:rPr lang="en-US" dirty="0"/>
              <a:t>M</a:t>
            </a:r>
            <a:r>
              <a:rPr lang="en-US" dirty="0">
                <a:latin typeface="+mn-lt"/>
              </a:rPr>
              <a:t>argaret </a:t>
            </a:r>
            <a:r>
              <a:rPr lang="en-US" dirty="0" err="1">
                <a:latin typeface="+mn-lt"/>
              </a:rPr>
              <a:t>Bondfield</a:t>
            </a:r>
            <a:r>
              <a:rPr lang="en-US" dirty="0">
                <a:latin typeface="+mn-lt"/>
              </a:rPr>
              <a:t> 1873-1953</a:t>
            </a:r>
          </a:p>
        </p:txBody>
      </p:sp>
      <p:sp>
        <p:nvSpPr>
          <p:cNvPr id="3" name="Content Placeholder 2"/>
          <p:cNvSpPr>
            <a:spLocks noGrp="1"/>
          </p:cNvSpPr>
          <p:nvPr>
            <p:ph idx="1"/>
          </p:nvPr>
        </p:nvSpPr>
        <p:spPr>
          <a:xfrm>
            <a:off x="457200" y="1485900"/>
            <a:ext cx="8229600" cy="5088636"/>
          </a:xfrm>
        </p:spPr>
        <p:txBody>
          <a:bodyPr>
            <a:normAutofit/>
          </a:bodyPr>
          <a:lstStyle/>
          <a:p>
            <a:pPr marL="109728" indent="0">
              <a:buNone/>
            </a:pPr>
            <a:r>
              <a:rPr lang="en-GB" sz="2600" dirty="0"/>
              <a:t>June 1925 saw a demonstration at </a:t>
            </a:r>
            <a:r>
              <a:rPr lang="en-GB" sz="2600" dirty="0" err="1"/>
              <a:t>Milborne</a:t>
            </a:r>
            <a:r>
              <a:rPr lang="en-GB" sz="2600" dirty="0"/>
              <a:t> Port by the Somerset Labour Women.  Margaret </a:t>
            </a:r>
            <a:r>
              <a:rPr lang="en-GB" sz="2600" dirty="0" err="1"/>
              <a:t>Bondfield</a:t>
            </a:r>
            <a:r>
              <a:rPr lang="en-GB" sz="2600" dirty="0"/>
              <a:t>, born in Chard, was the principle speaker and had been Parliamentary Secretary to the Ministry of Labour for the short lived Labour government.   She was also a women’s rights campaigner.</a:t>
            </a:r>
          </a:p>
          <a:p>
            <a:endParaRPr lang="en-GB" dirty="0"/>
          </a:p>
        </p:txBody>
      </p:sp>
      <p:pic>
        <p:nvPicPr>
          <p:cNvPr id="17410" name="Picture 2"/>
          <p:cNvPicPr>
            <a:picLocks noChangeAspect="1" noChangeArrowheads="1"/>
          </p:cNvPicPr>
          <p:nvPr/>
        </p:nvPicPr>
        <p:blipFill>
          <a:blip r:embed="rId2"/>
          <a:srcRect/>
          <a:stretch>
            <a:fillRect/>
          </a:stretch>
        </p:blipFill>
        <p:spPr bwMode="auto">
          <a:xfrm>
            <a:off x="3740150" y="4021222"/>
            <a:ext cx="2071363" cy="2553314"/>
          </a:xfrm>
          <a:prstGeom prst="rect">
            <a:avLst/>
          </a:prstGeom>
          <a:noFill/>
          <a:ln w="9525">
            <a:noFill/>
            <a:miter lim="800000"/>
            <a:headEnd/>
            <a:tailEnd/>
          </a:ln>
          <a:effec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1A02B-8EC4-E246-947E-52ACF8BF8E9E}"/>
              </a:ext>
            </a:extLst>
          </p:cNvPr>
          <p:cNvSpPr>
            <a:spLocks noGrp="1"/>
          </p:cNvSpPr>
          <p:nvPr>
            <p:ph type="title"/>
          </p:nvPr>
        </p:nvSpPr>
        <p:spPr>
          <a:xfrm>
            <a:off x="0" y="800100"/>
            <a:ext cx="9144000" cy="714375"/>
          </a:xfrm>
        </p:spPr>
        <p:txBody>
          <a:bodyPr>
            <a:normAutofit fontScale="90000"/>
          </a:bodyPr>
          <a:lstStyle/>
          <a:p>
            <a:pPr algn="ctr"/>
            <a:r>
              <a:rPr lang="en-GB" b="1" dirty="0">
                <a:latin typeface="+mn-lt"/>
              </a:rPr>
              <a:t>Representation of the People:</a:t>
            </a:r>
            <a:br>
              <a:rPr lang="en-GB" b="1" dirty="0">
                <a:latin typeface="+mn-lt"/>
              </a:rPr>
            </a:br>
            <a:r>
              <a:rPr lang="en-GB" b="1" dirty="0">
                <a:latin typeface="+mn-lt"/>
              </a:rPr>
              <a:t>Fourth and Fifth Reform Acts</a:t>
            </a:r>
            <a:endParaRPr lang="en-US" dirty="0"/>
          </a:p>
        </p:txBody>
      </p:sp>
      <p:sp>
        <p:nvSpPr>
          <p:cNvPr id="3" name="Content Placeholder 2">
            <a:extLst>
              <a:ext uri="{FF2B5EF4-FFF2-40B4-BE49-F238E27FC236}">
                <a16:creationId xmlns:a16="http://schemas.microsoft.com/office/drawing/2014/main" id="{9DAD68D1-92BC-4F40-BC70-25483D836DB3}"/>
              </a:ext>
            </a:extLst>
          </p:cNvPr>
          <p:cNvSpPr>
            <a:spLocks noGrp="1"/>
          </p:cNvSpPr>
          <p:nvPr>
            <p:ph idx="1"/>
          </p:nvPr>
        </p:nvSpPr>
        <p:spPr>
          <a:xfrm>
            <a:off x="0" y="1728788"/>
            <a:ext cx="4100513" cy="5129212"/>
          </a:xfrm>
        </p:spPr>
        <p:txBody>
          <a:bodyPr>
            <a:normAutofit lnSpcReduction="10000"/>
          </a:bodyPr>
          <a:lstStyle/>
          <a:p>
            <a:pPr marL="109728" indent="0">
              <a:buNone/>
            </a:pPr>
            <a:r>
              <a:rPr lang="en-GB" dirty="0"/>
              <a:t>1918 – right to vote for a member of parliament for men over 21, whether or not they owned property, </a:t>
            </a:r>
            <a:r>
              <a:rPr lang="en-GB" dirty="0">
                <a:solidFill>
                  <a:srgbClr val="7030A0"/>
                </a:solidFill>
              </a:rPr>
              <a:t>and to women aged 30 or over who over who resided in the constituency or occupied land or premises with a rateable value above £5, or whose husbands did.</a:t>
            </a:r>
            <a:endParaRPr lang="en-GB" baseline="30000" dirty="0">
              <a:solidFill>
                <a:srgbClr val="7030A0"/>
              </a:solidFill>
            </a:endParaRPr>
          </a:p>
          <a:p>
            <a:pPr marL="109728" indent="0">
              <a:buNone/>
            </a:pPr>
            <a:endParaRPr lang="en-GB" dirty="0"/>
          </a:p>
          <a:p>
            <a:pPr marL="109728" indent="0">
              <a:buNone/>
            </a:pPr>
            <a:endParaRPr lang="en-GB" dirty="0"/>
          </a:p>
          <a:p>
            <a:pPr marL="109728" indent="0">
              <a:buNone/>
            </a:pPr>
            <a:endParaRPr lang="en-US" b="1" dirty="0"/>
          </a:p>
        </p:txBody>
      </p:sp>
      <p:sp>
        <p:nvSpPr>
          <p:cNvPr id="4" name="TextBox 3">
            <a:extLst>
              <a:ext uri="{FF2B5EF4-FFF2-40B4-BE49-F238E27FC236}">
                <a16:creationId xmlns:a16="http://schemas.microsoft.com/office/drawing/2014/main" id="{F0301B8F-8B9E-9843-8DB4-B389622D2B3D}"/>
              </a:ext>
            </a:extLst>
          </p:cNvPr>
          <p:cNvSpPr txBox="1"/>
          <p:nvPr/>
        </p:nvSpPr>
        <p:spPr>
          <a:xfrm>
            <a:off x="4572000" y="1728788"/>
            <a:ext cx="4171950" cy="4708981"/>
          </a:xfrm>
          <a:prstGeom prst="rect">
            <a:avLst/>
          </a:prstGeom>
          <a:noFill/>
        </p:spPr>
        <p:txBody>
          <a:bodyPr wrap="square" rtlCol="0">
            <a:spAutoFit/>
          </a:bodyPr>
          <a:lstStyle/>
          <a:p>
            <a:pPr marL="109728" indent="0">
              <a:buNone/>
            </a:pPr>
            <a:r>
              <a:rPr lang="en-GB" sz="2500" dirty="0"/>
              <a:t>1928 – right to vote for a member of parliament for </a:t>
            </a:r>
            <a:r>
              <a:rPr lang="en-GB" sz="2500" dirty="0">
                <a:solidFill>
                  <a:srgbClr val="00B050"/>
                </a:solidFill>
              </a:rPr>
              <a:t>all women over 21 years old, regardless of property ownership. </a:t>
            </a:r>
            <a:r>
              <a:rPr lang="en-GB" sz="2500" dirty="0"/>
              <a:t>The Act added five million more women to the electoral roll and had the effect of making women 52.7% of the electorate in the 1929 general election.</a:t>
            </a:r>
            <a:r>
              <a:rPr lang="en-GB" sz="2500" dirty="0">
                <a:solidFill>
                  <a:srgbClr val="FF0000"/>
                </a:solidFill>
              </a:rPr>
              <a:t> </a:t>
            </a:r>
            <a:r>
              <a:rPr lang="en-GB" sz="2000" dirty="0">
                <a:solidFill>
                  <a:srgbClr val="FF0000"/>
                </a:solidFill>
              </a:rPr>
              <a:t>(Somerton &amp; Frome, Frederick Gould, Labour)</a:t>
            </a:r>
          </a:p>
        </p:txBody>
      </p:sp>
    </p:spTree>
    <p:extLst>
      <p:ext uri="{BB962C8B-B14F-4D97-AF65-F5344CB8AC3E}">
        <p14:creationId xmlns:p14="http://schemas.microsoft.com/office/powerpoint/2010/main" val="2321895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19652-1B2C-2348-B00C-E9436907E7FC}"/>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A82C0082-8AB5-E548-A576-80AA1D73DF89}"/>
              </a:ext>
            </a:extLst>
          </p:cNvPr>
          <p:cNvPicPr>
            <a:picLocks noGrp="1" noChangeAspect="1"/>
          </p:cNvPicPr>
          <p:nvPr>
            <p:ph idx="1"/>
          </p:nvPr>
        </p:nvPicPr>
        <p:blipFill>
          <a:blip r:embed="rId2"/>
          <a:stretch>
            <a:fillRect/>
          </a:stretch>
        </p:blipFill>
        <p:spPr>
          <a:xfrm>
            <a:off x="2845024" y="920750"/>
            <a:ext cx="3453951" cy="5575666"/>
          </a:xfrm>
        </p:spPr>
      </p:pic>
    </p:spTree>
    <p:extLst>
      <p:ext uri="{BB962C8B-B14F-4D97-AF65-F5344CB8AC3E}">
        <p14:creationId xmlns:p14="http://schemas.microsoft.com/office/powerpoint/2010/main" val="26998083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hatcher.jpg"/>
          <p:cNvPicPr>
            <a:picLocks noChangeAspect="1"/>
          </p:cNvPicPr>
          <p:nvPr/>
        </p:nvPicPr>
        <p:blipFill>
          <a:blip r:embed="rId2"/>
          <a:stretch>
            <a:fillRect/>
          </a:stretch>
        </p:blipFill>
        <p:spPr>
          <a:xfrm>
            <a:off x="920819" y="1352079"/>
            <a:ext cx="7480636" cy="4189156"/>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hoto a.jpg"/>
          <p:cNvPicPr>
            <a:picLocks noChangeAspect="1"/>
          </p:cNvPicPr>
          <p:nvPr/>
        </p:nvPicPr>
        <p:blipFill>
          <a:blip r:embed="rId2"/>
          <a:stretch>
            <a:fillRect/>
          </a:stretch>
        </p:blipFill>
        <p:spPr>
          <a:xfrm>
            <a:off x="2934284" y="755534"/>
            <a:ext cx="3300015" cy="5634172"/>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hoto b.jpg"/>
          <p:cNvPicPr>
            <a:picLocks noChangeAspect="1"/>
          </p:cNvPicPr>
          <p:nvPr/>
        </p:nvPicPr>
        <p:blipFill>
          <a:blip r:embed="rId2"/>
          <a:stretch>
            <a:fillRect/>
          </a:stretch>
        </p:blipFill>
        <p:spPr>
          <a:xfrm>
            <a:off x="1576007" y="550501"/>
            <a:ext cx="6231298" cy="5822688"/>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hoto 4 Witches.jpg"/>
          <p:cNvPicPr>
            <a:picLocks noChangeAspect="1"/>
          </p:cNvPicPr>
          <p:nvPr/>
        </p:nvPicPr>
        <p:blipFill>
          <a:blip r:embed="rId2"/>
          <a:stretch>
            <a:fillRect/>
          </a:stretch>
        </p:blipFill>
        <p:spPr>
          <a:xfrm>
            <a:off x="1213768" y="1166988"/>
            <a:ext cx="7188546" cy="4821586"/>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hoto 5 levellers.jpg"/>
          <p:cNvPicPr>
            <a:picLocks noChangeAspect="1"/>
          </p:cNvPicPr>
          <p:nvPr/>
        </p:nvPicPr>
        <p:blipFill>
          <a:blip r:embed="rId2"/>
          <a:stretch>
            <a:fillRect/>
          </a:stretch>
        </p:blipFill>
        <p:spPr>
          <a:xfrm>
            <a:off x="1621377" y="692666"/>
            <a:ext cx="5645122" cy="5656666"/>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hoto 6 anti slavery.jpg"/>
          <p:cNvPicPr>
            <a:picLocks noChangeAspect="1"/>
          </p:cNvPicPr>
          <p:nvPr/>
        </p:nvPicPr>
        <p:blipFill>
          <a:blip r:embed="rId2"/>
          <a:stretch>
            <a:fillRect/>
          </a:stretch>
        </p:blipFill>
        <p:spPr>
          <a:xfrm>
            <a:off x="2501343" y="961202"/>
            <a:ext cx="4151463" cy="5575312"/>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66CBD-3F8E-FF46-ADA6-DB2C60D8F4F6}"/>
              </a:ext>
            </a:extLst>
          </p:cNvPr>
          <p:cNvSpPr>
            <a:spLocks noGrp="1"/>
          </p:cNvSpPr>
          <p:nvPr>
            <p:ph type="title"/>
          </p:nvPr>
        </p:nvSpPr>
        <p:spPr>
          <a:xfrm>
            <a:off x="457200" y="783771"/>
            <a:ext cx="8229600" cy="638629"/>
          </a:xfrm>
        </p:spPr>
        <p:txBody>
          <a:bodyPr>
            <a:normAutofit fontScale="90000"/>
          </a:bodyPr>
          <a:lstStyle/>
          <a:p>
            <a:pPr algn="ctr"/>
            <a:r>
              <a:rPr lang="en-US" dirty="0">
                <a:latin typeface="+mn-lt"/>
              </a:rPr>
              <a:t>Mary Scott (1751/2?-1793)</a:t>
            </a:r>
          </a:p>
        </p:txBody>
      </p:sp>
      <p:sp>
        <p:nvSpPr>
          <p:cNvPr id="3" name="Content Placeholder 2">
            <a:extLst>
              <a:ext uri="{FF2B5EF4-FFF2-40B4-BE49-F238E27FC236}">
                <a16:creationId xmlns:a16="http://schemas.microsoft.com/office/drawing/2014/main" id="{44B4FE35-8DED-6D42-853E-8582329F7CEA}"/>
              </a:ext>
            </a:extLst>
          </p:cNvPr>
          <p:cNvSpPr>
            <a:spLocks noGrp="1"/>
          </p:cNvSpPr>
          <p:nvPr>
            <p:ph idx="1"/>
          </p:nvPr>
        </p:nvSpPr>
        <p:spPr>
          <a:xfrm>
            <a:off x="457200" y="1422400"/>
            <a:ext cx="8229600" cy="5152136"/>
          </a:xfrm>
        </p:spPr>
        <p:txBody>
          <a:bodyPr/>
          <a:lstStyle/>
          <a:p>
            <a:endParaRPr lang="en-US" dirty="0"/>
          </a:p>
          <a:p>
            <a:endParaRPr lang="en-US" dirty="0"/>
          </a:p>
          <a:p>
            <a:endParaRPr lang="en-US" dirty="0"/>
          </a:p>
          <a:p>
            <a:endParaRPr lang="en-US" dirty="0"/>
          </a:p>
          <a:p>
            <a:endParaRPr lang="en-US" dirty="0"/>
          </a:p>
          <a:p>
            <a:endParaRPr lang="en-US" dirty="0"/>
          </a:p>
          <a:p>
            <a:endParaRPr lang="en-US" dirty="0"/>
          </a:p>
        </p:txBody>
      </p:sp>
      <p:pic>
        <p:nvPicPr>
          <p:cNvPr id="4" name="Picture 3" descr="map.jpg"/>
          <p:cNvPicPr>
            <a:picLocks noChangeAspect="1"/>
          </p:cNvPicPr>
          <p:nvPr/>
        </p:nvPicPr>
        <p:blipFill>
          <a:blip r:embed="rId2"/>
          <a:stretch>
            <a:fillRect/>
          </a:stretch>
        </p:blipFill>
        <p:spPr>
          <a:xfrm>
            <a:off x="1327823" y="1854380"/>
            <a:ext cx="6318402" cy="4321788"/>
          </a:xfrm>
          <a:prstGeom prst="rect">
            <a:avLst/>
          </a:prstGeom>
        </p:spPr>
      </p:pic>
    </p:spTree>
    <p:extLst>
      <p:ext uri="{BB962C8B-B14F-4D97-AF65-F5344CB8AC3E}">
        <p14:creationId xmlns:p14="http://schemas.microsoft.com/office/powerpoint/2010/main" val="15696656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G_5726.JPG"/>
          <p:cNvPicPr>
            <a:picLocks noChangeAspect="1"/>
          </p:cNvPicPr>
          <p:nvPr/>
        </p:nvPicPr>
        <p:blipFill>
          <a:blip r:embed="rId2"/>
          <a:stretch>
            <a:fillRect/>
          </a:stretch>
        </p:blipFill>
        <p:spPr>
          <a:xfrm rot="10800000">
            <a:off x="-2583193" y="-1659804"/>
            <a:ext cx="14286935" cy="10671106"/>
          </a:xfrm>
          <a:prstGeom prst="rect">
            <a:avLst/>
          </a:prstGeom>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ＭＳ ゴシック"/>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ＭＳ 明朝"/>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Urban.thmx</Template>
  <TotalTime>1335</TotalTime>
  <Words>857</Words>
  <Application>Microsoft Macintosh PowerPoint</Application>
  <PresentationFormat>On-screen Show (4:3)</PresentationFormat>
  <Paragraphs>71</Paragraphs>
  <Slides>48</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48</vt:i4>
      </vt:variant>
    </vt:vector>
  </HeadingPairs>
  <TitlesOfParts>
    <vt:vector size="53" baseType="lpstr">
      <vt:lpstr>Calibri</vt:lpstr>
      <vt:lpstr>Georgia</vt:lpstr>
      <vt:lpstr>Trebuchet MS</vt:lpstr>
      <vt:lpstr>Wingdings 2</vt:lpstr>
      <vt:lpstr>Urban</vt:lpstr>
      <vt:lpstr>Loyalty, dignity and hope:  The Local Suffrage Movement</vt:lpstr>
      <vt:lpstr>PowerPoint Presentation</vt:lpstr>
      <vt:lpstr>PowerPoint Presentation</vt:lpstr>
      <vt:lpstr>PowerPoint Presentation</vt:lpstr>
      <vt:lpstr>PowerPoint Presentation</vt:lpstr>
      <vt:lpstr>PowerPoint Presentation</vt:lpstr>
      <vt:lpstr>PowerPoint Presentation</vt:lpstr>
      <vt:lpstr>Mary Scott (1751/2?-1793)</vt:lpstr>
      <vt:lpstr>PowerPoint Presentation</vt:lpstr>
      <vt:lpstr>PowerPoint Presentation</vt:lpstr>
      <vt:lpstr>PowerPoint Presentation</vt:lpstr>
      <vt:lpstr>The Female Advocate – 1774 </vt:lpstr>
      <vt:lpstr>Mary Wollstonecraft (1759-1797)</vt:lpstr>
      <vt:lpstr>Suffragists</vt:lpstr>
      <vt:lpstr>Suffragists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 wind, damp &amp; cold.  Went with C to a Suffragist meeting afternoon. Digby crammed. Came out after Lady F. Balfour’s speech which was quite rational.’ (Henry Robinson King, Sherborne Schoolmaster)</vt:lpstr>
      <vt:lpstr>PowerPoint Presentation</vt:lpstr>
      <vt:lpstr>Evelina Haverfield  (1867-1920)</vt:lpstr>
      <vt:lpstr>PowerPoint Presentation</vt:lpstr>
      <vt:lpstr>PowerPoint Presentation</vt:lpstr>
      <vt:lpstr>PowerPoint Presentation</vt:lpstr>
      <vt:lpstr> Diana Ruth Wilson  1886-1969 </vt:lpstr>
      <vt:lpstr>PowerPoint Presentation</vt:lpstr>
      <vt:lpstr>Village Activism!</vt:lpstr>
      <vt:lpstr>PowerPoint Presentation</vt:lpstr>
      <vt:lpstr>Edith Smith - 1915</vt:lpstr>
      <vt:lpstr>PowerPoint Presentation</vt:lpstr>
      <vt:lpstr>PowerPoint Presentation</vt:lpstr>
      <vt:lpstr>PowerPoint Presentation</vt:lpstr>
      <vt:lpstr>Beatrice Page - 1916</vt:lpstr>
      <vt:lpstr>PowerPoint Presentation</vt:lpstr>
      <vt:lpstr>PowerPoint Presentation</vt:lpstr>
      <vt:lpstr>Evelina Haverfield  1867-1920</vt:lpstr>
      <vt:lpstr>Representation of the People: Fourth Reform Act</vt:lpstr>
      <vt:lpstr>Margaret Bondfield 1873-1953</vt:lpstr>
      <vt:lpstr>Representation of the People: Fourth and Fifth Reform Acts</vt:lpstr>
      <vt:lpstr>PowerPoint Presentation</vt:lpstr>
      <vt:lpstr>PowerPoint Presentation</vt:lpstr>
      <vt:lpstr>PowerPoint Presentation</vt:lpstr>
      <vt:lpstr>PowerPoint Presentation</vt:lpstr>
    </vt:vector>
  </TitlesOfParts>
  <Company>CultureActive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Suffragette thing</dc:title>
  <dc:creator>admin</dc:creator>
  <cp:lastModifiedBy>Nathalie Hetherington</cp:lastModifiedBy>
  <cp:revision>50</cp:revision>
  <cp:lastPrinted>2019-05-20T15:47:16Z</cp:lastPrinted>
  <dcterms:created xsi:type="dcterms:W3CDTF">2019-05-20T17:01:17Z</dcterms:created>
  <dcterms:modified xsi:type="dcterms:W3CDTF">2024-04-10T11:52:47Z</dcterms:modified>
</cp:coreProperties>
</file>